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58" r:id="rId6"/>
    <p:sldId id="261" r:id="rId7"/>
    <p:sldId id="262" r:id="rId8"/>
    <p:sldId id="263" r:id="rId9"/>
    <p:sldId id="264" r:id="rId10"/>
    <p:sldId id="266" r:id="rId11"/>
    <p:sldId id="265" r:id="rId12"/>
    <p:sldId id="267" r:id="rId13"/>
    <p:sldId id="268" r:id="rId14"/>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8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8/3/2020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‹Nº›</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177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8/3/2020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731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8/3/2020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47925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8/3/2020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512348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8/3/2020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25973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8/3/2020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279878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8/3/2020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835590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8/3/2020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945441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8/3/2020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57295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8/3/2020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68113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8/3/2020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85908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8/3/2020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40139406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AF7798-AB7D-4AF6-A8D0-948322FE2B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9" name="Rectangle 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A16074A-2142-40A5-B4BD-5760F584614E}"/>
              </a:ext>
            </a:extLst>
          </p:cNvPr>
          <p:cNvSpPr>
            <a:spLocks noGrp="1"/>
          </p:cNvSpPr>
          <p:nvPr>
            <p:ph type="ctrTitle"/>
          </p:nvPr>
        </p:nvSpPr>
        <p:spPr>
          <a:xfrm>
            <a:off x="2325624" y="157668"/>
            <a:ext cx="8425230" cy="2648373"/>
          </a:xfrm>
        </p:spPr>
        <p:txBody>
          <a:bodyPr anchor="t">
            <a:normAutofit/>
          </a:bodyPr>
          <a:lstStyle/>
          <a:p>
            <a:r>
              <a:rPr lang="es-ES" sz="6000" dirty="0">
                <a:solidFill>
                  <a:schemeClr val="bg1"/>
                </a:solidFill>
              </a:rPr>
              <a:t>Producto Unidad </a:t>
            </a:r>
            <a:r>
              <a:rPr lang="es-EC" sz="6000" dirty="0">
                <a:solidFill>
                  <a:schemeClr val="bg1"/>
                </a:solidFill>
              </a:rPr>
              <a:t>N°2</a:t>
            </a:r>
          </a:p>
        </p:txBody>
      </p:sp>
      <p:sp>
        <p:nvSpPr>
          <p:cNvPr id="3" name="Subtítulo 2">
            <a:extLst>
              <a:ext uri="{FF2B5EF4-FFF2-40B4-BE49-F238E27FC236}">
                <a16:creationId xmlns:a16="http://schemas.microsoft.com/office/drawing/2014/main" id="{AFA057FC-A2BD-4F18-A2CA-A268E0FCCB88}"/>
              </a:ext>
            </a:extLst>
          </p:cNvPr>
          <p:cNvSpPr>
            <a:spLocks noGrp="1"/>
          </p:cNvSpPr>
          <p:nvPr>
            <p:ph type="subTitle" idx="1"/>
          </p:nvPr>
        </p:nvSpPr>
        <p:spPr>
          <a:xfrm>
            <a:off x="643466" y="4551036"/>
            <a:ext cx="5449479" cy="1663495"/>
          </a:xfrm>
        </p:spPr>
        <p:txBody>
          <a:bodyPr anchor="b">
            <a:normAutofit lnSpcReduction="10000"/>
          </a:bodyPr>
          <a:lstStyle/>
          <a:p>
            <a:r>
              <a:rPr lang="es-ES" dirty="0">
                <a:solidFill>
                  <a:schemeClr val="bg1"/>
                </a:solidFill>
              </a:rPr>
              <a:t>Marlon Torres</a:t>
            </a:r>
          </a:p>
          <a:p>
            <a:r>
              <a:rPr lang="es-ES" dirty="0">
                <a:solidFill>
                  <a:schemeClr val="bg1"/>
                </a:solidFill>
              </a:rPr>
              <a:t>Elian Toapanta</a:t>
            </a:r>
          </a:p>
          <a:p>
            <a:r>
              <a:rPr lang="es-EC" dirty="0">
                <a:solidFill>
                  <a:schemeClr val="bg1"/>
                </a:solidFill>
              </a:rPr>
              <a:t>Alejandro Zambrano</a:t>
            </a:r>
          </a:p>
        </p:txBody>
      </p:sp>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ESPE (@ESPEU) | Twitter">
            <a:extLst>
              <a:ext uri="{FF2B5EF4-FFF2-40B4-BE49-F238E27FC236}">
                <a16:creationId xmlns:a16="http://schemas.microsoft.com/office/drawing/2014/main" id="{F0EA91F3-1F7B-446B-AA95-7048F0C26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34" y="17749"/>
            <a:ext cx="1811051" cy="181105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90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E42F1-5BAE-48AA-A9B2-8EBADB8E997B}"/>
              </a:ext>
            </a:extLst>
          </p:cNvPr>
          <p:cNvSpPr>
            <a:spLocks noGrp="1"/>
          </p:cNvSpPr>
          <p:nvPr>
            <p:ph type="title"/>
          </p:nvPr>
        </p:nvSpPr>
        <p:spPr/>
        <p:txBody>
          <a:bodyPr>
            <a:normAutofit/>
          </a:bodyPr>
          <a:lstStyle/>
          <a:p>
            <a:pPr rtl="0">
              <a:spcBef>
                <a:spcPts val="0"/>
              </a:spcBef>
              <a:spcAft>
                <a:spcPts val="1200"/>
              </a:spcAft>
            </a:pPr>
            <a:r>
              <a:rPr lang="es-ES" sz="2800" i="0" u="none" strike="noStrike" dirty="0">
                <a:solidFill>
                  <a:srgbClr val="24292E"/>
                </a:solidFill>
                <a:effectLst/>
              </a:rPr>
              <a:t>Los pines GPIO tienen funciones específicas:</a:t>
            </a:r>
            <a:endParaRPr lang="es-EC" sz="5400" dirty="0"/>
          </a:p>
        </p:txBody>
      </p:sp>
      <p:sp>
        <p:nvSpPr>
          <p:cNvPr id="5" name="CuadroTexto 4">
            <a:extLst>
              <a:ext uri="{FF2B5EF4-FFF2-40B4-BE49-F238E27FC236}">
                <a16:creationId xmlns:a16="http://schemas.microsoft.com/office/drawing/2014/main" id="{ABF8E824-6D80-4F86-A38F-9729D44C481E}"/>
              </a:ext>
            </a:extLst>
          </p:cNvPr>
          <p:cNvSpPr txBox="1"/>
          <p:nvPr/>
        </p:nvSpPr>
        <p:spPr>
          <a:xfrm>
            <a:off x="569259" y="2042734"/>
            <a:ext cx="4790739" cy="584775"/>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amarillo (2): Alimentación a 3.3V.</a:t>
            </a:r>
            <a:br>
              <a:rPr lang="es-ES" sz="1600" dirty="0">
                <a:latin typeface="Arial" panose="020B0604020202020204" pitchFamily="34" charset="0"/>
                <a:cs typeface="Arial" panose="020B0604020202020204" pitchFamily="34" charset="0"/>
              </a:rPr>
            </a:br>
            <a:endParaRPr lang="es-EC" sz="16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56D3EF9-F0AC-4FBC-9122-D939D37448AD}"/>
              </a:ext>
            </a:extLst>
          </p:cNvPr>
          <p:cNvSpPr txBox="1"/>
          <p:nvPr/>
        </p:nvSpPr>
        <p:spPr>
          <a:xfrm>
            <a:off x="551330" y="2439507"/>
            <a:ext cx="4808668" cy="584775"/>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rojo (2): Alimentación a 5V.</a:t>
            </a:r>
            <a:br>
              <a:rPr lang="es-ES" sz="1600" dirty="0">
                <a:latin typeface="Arial" panose="020B0604020202020204" pitchFamily="34" charset="0"/>
                <a:cs typeface="Arial" panose="020B0604020202020204" pitchFamily="34" charset="0"/>
              </a:rPr>
            </a:br>
            <a:endParaRPr lang="es-EC" sz="16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833A96EB-75AF-44BD-B568-FA19DE500730}"/>
              </a:ext>
            </a:extLst>
          </p:cNvPr>
          <p:cNvSpPr txBox="1"/>
          <p:nvPr/>
        </p:nvSpPr>
        <p:spPr>
          <a:xfrm>
            <a:off x="602429" y="3003818"/>
            <a:ext cx="4841838" cy="1107996"/>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naranja (26): Pueden configurarse como entradas o salidas se las conoce también como pines de Propósito General.</a:t>
            </a:r>
            <a:br>
              <a:rPr lang="es-ES" sz="1600" dirty="0">
                <a:latin typeface="Arial" panose="020B0604020202020204" pitchFamily="34" charset="0"/>
                <a:cs typeface="Arial" panose="020B0604020202020204" pitchFamily="34" charset="0"/>
              </a:rPr>
            </a:br>
            <a:endParaRPr lang="es-EC" sz="16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EB9EE940-17CE-4DEA-BA87-CE4F3FBDE130}"/>
              </a:ext>
            </a:extLst>
          </p:cNvPr>
          <p:cNvSpPr txBox="1"/>
          <p:nvPr/>
        </p:nvSpPr>
        <p:spPr>
          <a:xfrm>
            <a:off x="569259" y="4036395"/>
            <a:ext cx="4875008" cy="338554"/>
          </a:xfrm>
          <a:prstGeom prst="rect">
            <a:avLst/>
          </a:prstGeom>
          <a:noFill/>
        </p:spPr>
        <p:txBody>
          <a:bodyPr wrap="square">
            <a:spAutoFit/>
          </a:bodyPr>
          <a:lstStyle/>
          <a:p>
            <a:pPr marL="285750" indent="-285750" algn="jus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gris (2): Son pines reservados.</a:t>
            </a:r>
            <a:endParaRPr lang="es-EC" sz="160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F9A306A3-238E-47FE-9705-DB7DB49E236A}"/>
              </a:ext>
            </a:extLst>
          </p:cNvPr>
          <p:cNvSpPr txBox="1"/>
          <p:nvPr/>
        </p:nvSpPr>
        <p:spPr>
          <a:xfrm>
            <a:off x="551330" y="4442316"/>
            <a:ext cx="4892937" cy="338554"/>
          </a:xfrm>
          <a:prstGeom prst="rect">
            <a:avLst/>
          </a:prstGeom>
          <a:noFill/>
        </p:spPr>
        <p:txBody>
          <a:bodyPr wrap="square">
            <a:spAutoFit/>
          </a:bodyPr>
          <a:lstStyle/>
          <a:p>
            <a:pPr marL="285750" indent="-285750" algn="jus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negro (8): Conexión a GND.</a:t>
            </a:r>
            <a:endParaRPr lang="es-EC" sz="1600" dirty="0">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EA9322C6-AD1E-47B8-8193-0D3B492714B9}"/>
              </a:ext>
            </a:extLst>
          </p:cNvPr>
          <p:cNvSpPr txBox="1"/>
          <p:nvPr/>
        </p:nvSpPr>
        <p:spPr>
          <a:xfrm>
            <a:off x="6095999" y="2110679"/>
            <a:ext cx="4993339" cy="584775"/>
          </a:xfrm>
          <a:prstGeom prst="rect">
            <a:avLst/>
          </a:prstGeom>
          <a:noFill/>
        </p:spPr>
        <p:txBody>
          <a:bodyPr wrap="square">
            <a:spAutoFit/>
          </a:bodyPr>
          <a:lstStyle/>
          <a:p>
            <a:pPr marL="285750" indent="-285750" algn="jus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azul (2): Comunicación mediante el protocolo I2C (Circuito </a:t>
            </a:r>
            <a:r>
              <a:rPr lang="es-ES" sz="1600" i="0" u="none" strike="noStrike" dirty="0" err="1">
                <a:solidFill>
                  <a:srgbClr val="24292E"/>
                </a:solidFill>
                <a:effectLst/>
                <a:latin typeface="Arial" panose="020B0604020202020204" pitchFamily="34" charset="0"/>
                <a:cs typeface="Arial" panose="020B0604020202020204" pitchFamily="34" charset="0"/>
              </a:rPr>
              <a:t>inter-integrado</a:t>
            </a:r>
            <a:r>
              <a:rPr lang="es-ES" sz="1600" i="0" u="none" strike="noStrike" dirty="0">
                <a:solidFill>
                  <a:srgbClr val="24292E"/>
                </a:solidFill>
                <a:effectLst/>
                <a:latin typeface="Arial" panose="020B0604020202020204" pitchFamily="34" charset="0"/>
                <a:cs typeface="Arial" panose="020B0604020202020204" pitchFamily="34" charset="0"/>
              </a:rPr>
              <a:t>).</a:t>
            </a:r>
            <a:endParaRPr lang="es-EC" sz="1600" dirty="0">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FAE5B8B3-2BC8-49D4-9906-4D0A08575D21}"/>
              </a:ext>
            </a:extLst>
          </p:cNvPr>
          <p:cNvSpPr txBox="1"/>
          <p:nvPr/>
        </p:nvSpPr>
        <p:spPr>
          <a:xfrm>
            <a:off x="6097794" y="2974566"/>
            <a:ext cx="4993340" cy="1231106"/>
          </a:xfrm>
          <a:prstGeom prst="rect">
            <a:avLst/>
          </a:prstGeom>
          <a:noFill/>
        </p:spPr>
        <p:txBody>
          <a:bodyPr wrap="square">
            <a:spAutoFit/>
          </a:bodyPr>
          <a:lstStyle/>
          <a:p>
            <a:pPr algn="just" rtl="0">
              <a:spcBef>
                <a:spcPts val="0"/>
              </a:spcBef>
              <a:spcAft>
                <a:spcPts val="1200"/>
              </a:spcAft>
            </a:pPr>
            <a:r>
              <a:rPr lang="es-ES" sz="1600" i="0" u="none" strike="noStrike" dirty="0">
                <a:solidFill>
                  <a:srgbClr val="24292E"/>
                </a:solidFill>
                <a:effectLst/>
                <a:latin typeface="Arial" panose="020B0604020202020204" pitchFamily="34" charset="0"/>
                <a:cs typeface="Arial" panose="020B0604020202020204" pitchFamily="34" charset="0"/>
              </a:rPr>
              <a:t>El color verde (2): Destinados a conexión para UART para puerto serie convencional.</a:t>
            </a:r>
            <a:endParaRPr lang="es-ES" sz="1600" dirty="0">
              <a:effectLst/>
              <a:latin typeface="Arial" panose="020B0604020202020204" pitchFamily="34" charset="0"/>
              <a:cs typeface="Arial" panose="020B0604020202020204" pitchFamily="34" charset="0"/>
            </a:endParaRPr>
          </a:p>
          <a:p>
            <a:pPr algn="just"/>
            <a:br>
              <a:rPr lang="es-ES" sz="1600" dirty="0">
                <a:latin typeface="Arial" panose="020B0604020202020204" pitchFamily="34" charset="0"/>
                <a:cs typeface="Arial" panose="020B0604020202020204" pitchFamily="34" charset="0"/>
              </a:rPr>
            </a:br>
            <a:endParaRPr lang="es-EC" sz="1600" dirty="0">
              <a:latin typeface="Arial" panose="020B0604020202020204" pitchFamily="34" charset="0"/>
              <a:cs typeface="Arial" panose="020B0604020202020204" pitchFamily="34" charset="0"/>
            </a:endParaRPr>
          </a:p>
        </p:txBody>
      </p:sp>
      <p:sp>
        <p:nvSpPr>
          <p:cNvPr id="19" name="CuadroTexto 18">
            <a:extLst>
              <a:ext uri="{FF2B5EF4-FFF2-40B4-BE49-F238E27FC236}">
                <a16:creationId xmlns:a16="http://schemas.microsoft.com/office/drawing/2014/main" id="{A05099A5-97A9-4237-B9EA-5C187F353D75}"/>
              </a:ext>
            </a:extLst>
          </p:cNvPr>
          <p:cNvSpPr txBox="1"/>
          <p:nvPr/>
        </p:nvSpPr>
        <p:spPr>
          <a:xfrm>
            <a:off x="602429" y="4963195"/>
            <a:ext cx="4875008" cy="1723549"/>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morado (5): Comunicación mediante el protocolo SPI (Es un protocolo síncrono, el cual sincroniza y transmite datos  por medio de 4 señales).</a:t>
            </a:r>
            <a:endParaRPr lang="es-ES" sz="1600" dirty="0">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br>
              <a:rPr lang="es-ES" sz="1600" dirty="0">
                <a:latin typeface="Arial" panose="020B0604020202020204" pitchFamily="34" charset="0"/>
                <a:cs typeface="Arial" panose="020B0604020202020204" pitchFamily="34" charset="0"/>
              </a:rPr>
            </a:br>
            <a:endParaRPr lang="es-EC" sz="1600" dirty="0">
              <a:latin typeface="Arial" panose="020B0604020202020204" pitchFamily="34" charset="0"/>
              <a:cs typeface="Arial" panose="020B0604020202020204" pitchFamily="34" charset="0"/>
            </a:endParaRPr>
          </a:p>
        </p:txBody>
      </p:sp>
      <p:pic>
        <p:nvPicPr>
          <p:cNvPr id="10242" name="Picture 2" descr="Qué hacen los pines GPIO de la Raspberry Pi 4? | Descubrearduino.com">
            <a:extLst>
              <a:ext uri="{FF2B5EF4-FFF2-40B4-BE49-F238E27FC236}">
                <a16:creationId xmlns:a16="http://schemas.microsoft.com/office/drawing/2014/main" id="{4A571225-B3BB-44E0-96DA-3930C1B91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985" y="3557816"/>
            <a:ext cx="2276370" cy="32053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91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olor De Fondo De Acuarela H5, Color, Acuarela, Arte Imagen de ...">
            <a:extLst>
              <a:ext uri="{FF2B5EF4-FFF2-40B4-BE49-F238E27FC236}">
                <a16:creationId xmlns:a16="http://schemas.microsoft.com/office/drawing/2014/main" id="{8D94CA3D-ED55-4AAD-A46E-FD41949D4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514"/>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B04F79F-3B04-46E5-8CE3-F0BFC38C6768}"/>
              </a:ext>
            </a:extLst>
          </p:cNvPr>
          <p:cNvSpPr>
            <a:spLocks noGrp="1"/>
          </p:cNvSpPr>
          <p:nvPr>
            <p:ph type="title"/>
          </p:nvPr>
        </p:nvSpPr>
        <p:spPr>
          <a:xfrm>
            <a:off x="339045" y="292943"/>
            <a:ext cx="10168128" cy="1179576"/>
          </a:xfrm>
        </p:spPr>
        <p:txBody>
          <a:bodyPr/>
          <a:lstStyle/>
          <a:p>
            <a:r>
              <a:rPr lang="es-EC" dirty="0"/>
              <a:t>Ejercicio 1</a:t>
            </a:r>
          </a:p>
        </p:txBody>
      </p:sp>
      <p:sp>
        <p:nvSpPr>
          <p:cNvPr id="3" name="Marcador de contenido 2">
            <a:extLst>
              <a:ext uri="{FF2B5EF4-FFF2-40B4-BE49-F238E27FC236}">
                <a16:creationId xmlns:a16="http://schemas.microsoft.com/office/drawing/2014/main" id="{8C5BC683-2266-4650-AB33-F8C499DF8A1C}"/>
              </a:ext>
            </a:extLst>
          </p:cNvPr>
          <p:cNvSpPr>
            <a:spLocks noGrp="1"/>
          </p:cNvSpPr>
          <p:nvPr>
            <p:ph idx="1"/>
          </p:nvPr>
        </p:nvSpPr>
        <p:spPr>
          <a:xfrm>
            <a:off x="186645" y="1324198"/>
            <a:ext cx="11513910" cy="1179576"/>
          </a:xfrm>
        </p:spPr>
        <p:txBody>
          <a:bodyPr/>
          <a:lstStyle/>
          <a:p>
            <a:r>
              <a:rPr lang="es-ES" dirty="0"/>
              <a:t>Diseñar un programa en NODE-RED que implemente una interfaz HMI (Interfaz Humano Máquina) similar a la del gráfico siguiente. </a:t>
            </a:r>
            <a:endParaRPr lang="es-EC" dirty="0"/>
          </a:p>
        </p:txBody>
      </p:sp>
      <p:sp>
        <p:nvSpPr>
          <p:cNvPr id="4" name="AutoShape 2">
            <a:extLst>
              <a:ext uri="{FF2B5EF4-FFF2-40B4-BE49-F238E27FC236}">
                <a16:creationId xmlns:a16="http://schemas.microsoft.com/office/drawing/2014/main" id="{54783C2D-8FC1-4D3D-A0E8-09B7DA6EBE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5" name="Imagen 4">
            <a:extLst>
              <a:ext uri="{FF2B5EF4-FFF2-40B4-BE49-F238E27FC236}">
                <a16:creationId xmlns:a16="http://schemas.microsoft.com/office/drawing/2014/main" id="{39B959CF-14D7-401B-A5AD-98A5178A666A}"/>
              </a:ext>
            </a:extLst>
          </p:cNvPr>
          <p:cNvPicPr>
            <a:picLocks noChangeAspect="1"/>
          </p:cNvPicPr>
          <p:nvPr/>
        </p:nvPicPr>
        <p:blipFill rotWithShape="1">
          <a:blip r:embed="rId3"/>
          <a:srcRect t="4173" r="5941" b="4721"/>
          <a:stretch/>
        </p:blipFill>
        <p:spPr>
          <a:xfrm>
            <a:off x="4835563" y="2697411"/>
            <a:ext cx="7108466" cy="3867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4767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7F28D-06CA-47EB-9C31-4BD4F2467485}"/>
              </a:ext>
            </a:extLst>
          </p:cNvPr>
          <p:cNvSpPr>
            <a:spLocks noGrp="1"/>
          </p:cNvSpPr>
          <p:nvPr>
            <p:ph type="title"/>
          </p:nvPr>
        </p:nvSpPr>
        <p:spPr>
          <a:xfrm>
            <a:off x="631473" y="150607"/>
            <a:ext cx="10168128" cy="1179576"/>
          </a:xfrm>
        </p:spPr>
        <p:txBody>
          <a:bodyPr/>
          <a:lstStyle/>
          <a:p>
            <a:r>
              <a:rPr lang="es-EC" dirty="0"/>
              <a:t>Ejercicio 2</a:t>
            </a:r>
          </a:p>
        </p:txBody>
      </p:sp>
      <p:sp>
        <p:nvSpPr>
          <p:cNvPr id="3" name="Marcador de contenido 2">
            <a:extLst>
              <a:ext uri="{FF2B5EF4-FFF2-40B4-BE49-F238E27FC236}">
                <a16:creationId xmlns:a16="http://schemas.microsoft.com/office/drawing/2014/main" id="{E6941915-67AF-4B27-A80B-6A0F9FE6F54B}"/>
              </a:ext>
            </a:extLst>
          </p:cNvPr>
          <p:cNvSpPr>
            <a:spLocks noGrp="1"/>
          </p:cNvSpPr>
          <p:nvPr>
            <p:ph idx="1"/>
          </p:nvPr>
        </p:nvSpPr>
        <p:spPr>
          <a:xfrm>
            <a:off x="631473" y="1158061"/>
            <a:ext cx="11244969" cy="2147764"/>
          </a:xfrm>
        </p:spPr>
        <p:txBody>
          <a:bodyPr>
            <a:normAutofit/>
          </a:bodyPr>
          <a:lstStyle/>
          <a:p>
            <a:pPr algn="just"/>
            <a:r>
              <a:rPr lang="es-ES" sz="1800" dirty="0"/>
              <a:t>Diseñar una calculadora científica en Python empleando los conceptos de programación orientada a objetos y la librería </a:t>
            </a:r>
            <a:r>
              <a:rPr lang="es-ES" sz="1800" dirty="0" err="1"/>
              <a:t>Math</a:t>
            </a:r>
            <a:r>
              <a:rPr lang="es-ES" sz="1800" dirty="0"/>
              <a:t>. Además, se establecerá una función que permita la selección de las operaciones matemáticas por medio de la lectura de los puertos virtuales de una Raspberry PI en el simulador online https://create.withcode.uk/.</a:t>
            </a:r>
            <a:endParaRPr lang="es-EC" sz="1800" dirty="0"/>
          </a:p>
        </p:txBody>
      </p:sp>
      <p:pic>
        <p:nvPicPr>
          <p:cNvPr id="5" name="Imagen 4">
            <a:extLst>
              <a:ext uri="{FF2B5EF4-FFF2-40B4-BE49-F238E27FC236}">
                <a16:creationId xmlns:a16="http://schemas.microsoft.com/office/drawing/2014/main" id="{D7FC58CA-BEB5-4EA4-8C69-036066A223F3}"/>
              </a:ext>
            </a:extLst>
          </p:cNvPr>
          <p:cNvPicPr>
            <a:picLocks noChangeAspect="1"/>
          </p:cNvPicPr>
          <p:nvPr/>
        </p:nvPicPr>
        <p:blipFill rotWithShape="1">
          <a:blip r:embed="rId2"/>
          <a:srcRect t="3294"/>
          <a:stretch/>
        </p:blipFill>
        <p:spPr>
          <a:xfrm>
            <a:off x="2167328" y="2475742"/>
            <a:ext cx="7041217" cy="40936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6508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9A1C530-5BD9-41DF-962A-C3491D7EE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08800"/>
          </a:xfrm>
          <a:prstGeom prst="rect">
            <a:avLst/>
          </a:prstGeom>
        </p:spPr>
      </p:pic>
    </p:spTree>
    <p:extLst>
      <p:ext uri="{BB962C8B-B14F-4D97-AF65-F5344CB8AC3E}">
        <p14:creationId xmlns:p14="http://schemas.microsoft.com/office/powerpoint/2010/main" val="4049476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ntilla PowerPoint Rojo y Blanco Gratis">
            <a:extLst>
              <a:ext uri="{FF2B5EF4-FFF2-40B4-BE49-F238E27FC236}">
                <a16:creationId xmlns:a16="http://schemas.microsoft.com/office/drawing/2014/main" id="{253B2712-BAA8-46AA-B903-4364D5E81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12192001" cy="6929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E9F9B1E-4D1F-4E6E-9678-026FDCA26669}"/>
              </a:ext>
            </a:extLst>
          </p:cNvPr>
          <p:cNvSpPr>
            <a:spLocks noGrp="1"/>
          </p:cNvSpPr>
          <p:nvPr>
            <p:ph type="title"/>
          </p:nvPr>
        </p:nvSpPr>
        <p:spPr>
          <a:xfrm>
            <a:off x="908304" y="387276"/>
            <a:ext cx="10168128" cy="1179576"/>
          </a:xfrm>
        </p:spPr>
        <p:txBody>
          <a:bodyPr/>
          <a:lstStyle/>
          <a:p>
            <a:r>
              <a:rPr lang="es-EC" dirty="0"/>
              <a:t>Objetivos</a:t>
            </a:r>
          </a:p>
        </p:txBody>
      </p:sp>
      <p:sp>
        <p:nvSpPr>
          <p:cNvPr id="3" name="Marcador de contenido 2">
            <a:extLst>
              <a:ext uri="{FF2B5EF4-FFF2-40B4-BE49-F238E27FC236}">
                <a16:creationId xmlns:a16="http://schemas.microsoft.com/office/drawing/2014/main" id="{77431774-1F9A-455B-8FD0-88AC3442A53B}"/>
              </a:ext>
            </a:extLst>
          </p:cNvPr>
          <p:cNvSpPr>
            <a:spLocks noGrp="1"/>
          </p:cNvSpPr>
          <p:nvPr>
            <p:ph idx="1"/>
          </p:nvPr>
        </p:nvSpPr>
        <p:spPr>
          <a:xfrm>
            <a:off x="908304" y="1464117"/>
            <a:ext cx="10168128" cy="3694176"/>
          </a:xfrm>
        </p:spPr>
        <p:txBody>
          <a:bodyPr/>
          <a:lstStyle/>
          <a:p>
            <a:pPr marL="0" indent="0">
              <a:buNone/>
            </a:pPr>
            <a:r>
              <a:rPr lang="es-EC" dirty="0"/>
              <a:t>General </a:t>
            </a:r>
          </a:p>
          <a:p>
            <a:r>
              <a:rPr lang="es-ES" sz="1800" b="0" i="0" u="none" strike="noStrike" dirty="0">
                <a:solidFill>
                  <a:srgbClr val="24292E"/>
                </a:solidFill>
                <a:effectLst/>
                <a:latin typeface="Arial" panose="020B0604020202020204" pitchFamily="34" charset="0"/>
              </a:rPr>
              <a:t>Identificar las características de los nodos capaces de poder utilizarlos en una </a:t>
            </a:r>
            <a:r>
              <a:rPr lang="es-ES" sz="1800" b="0" i="0" u="none" strike="noStrike" dirty="0" err="1">
                <a:solidFill>
                  <a:srgbClr val="24292E"/>
                </a:solidFill>
                <a:effectLst/>
                <a:latin typeface="Arial" panose="020B0604020202020204" pitchFamily="34" charset="0"/>
              </a:rPr>
              <a:t>una</a:t>
            </a:r>
            <a:r>
              <a:rPr lang="es-ES" sz="1800" b="0" i="0" u="none" strike="noStrike" dirty="0">
                <a:solidFill>
                  <a:srgbClr val="24292E"/>
                </a:solidFill>
                <a:effectLst/>
                <a:latin typeface="Arial" panose="020B0604020202020204" pitchFamily="34" charset="0"/>
              </a:rPr>
              <a:t> interfaz HMI y las propiedades de los pines de la GPIO que nos ofrece la Raspberry Pi.</a:t>
            </a:r>
            <a:endParaRPr lang="es-EC" sz="1800" b="0" i="0" u="none" strike="noStrike" dirty="0">
              <a:solidFill>
                <a:srgbClr val="24292E"/>
              </a:solidFill>
              <a:effectLst/>
              <a:latin typeface="Arial" panose="020B0604020202020204" pitchFamily="34" charset="0"/>
            </a:endParaRPr>
          </a:p>
          <a:p>
            <a:pPr marL="0" indent="0">
              <a:buNone/>
            </a:pPr>
            <a:r>
              <a:rPr lang="es-EC" i="0" u="none" strike="noStrike" dirty="0">
                <a:solidFill>
                  <a:srgbClr val="24292E"/>
                </a:solidFill>
                <a:effectLst/>
              </a:rPr>
              <a:t>Específicos</a:t>
            </a:r>
          </a:p>
          <a:p>
            <a:r>
              <a:rPr lang="es-ES" sz="1800" b="0" i="0" u="none" strike="noStrike" dirty="0">
                <a:solidFill>
                  <a:srgbClr val="24292E"/>
                </a:solidFill>
                <a:effectLst/>
                <a:latin typeface="Arial" panose="020B0604020202020204" pitchFamily="34" charset="0"/>
              </a:rPr>
              <a:t>Explorar las bibliotecas de notas y de funciones que nos ofrecen NODE-RED y Python respectivamente.</a:t>
            </a:r>
            <a:endParaRPr lang="es-ES" sz="1800" b="0" i="0" u="none" strike="noStrike" dirty="0">
              <a:solidFill>
                <a:srgbClr val="24292E"/>
              </a:solidFill>
              <a:effectLst/>
              <a:latin typeface="Arial" panose="020B0604020202020204" pitchFamily="34" charset="0"/>
              <a:cs typeface="Arial" panose="020B0604020202020204" pitchFamily="34" charset="0"/>
            </a:endParaRPr>
          </a:p>
          <a:p>
            <a:r>
              <a:rPr lang="es-ES" sz="1800" b="0" i="0" u="none" strike="noStrike" dirty="0">
                <a:solidFill>
                  <a:srgbClr val="24292E"/>
                </a:solidFill>
                <a:effectLst/>
                <a:latin typeface="Arial" panose="020B0604020202020204" pitchFamily="34" charset="0"/>
              </a:rPr>
              <a:t>Comprender la sintaxis y la semántica de la programación orientada a objetos de Python.</a:t>
            </a:r>
            <a:endParaRPr lang="es-EC" sz="1800" dirty="0">
              <a:latin typeface="Arial" panose="020B0604020202020204" pitchFamily="34" charset="0"/>
              <a:cs typeface="Arial" panose="020B0604020202020204" pitchFamily="34" charset="0"/>
            </a:endParaRPr>
          </a:p>
          <a:p>
            <a:endParaRPr lang="es-EC" dirty="0"/>
          </a:p>
        </p:txBody>
      </p:sp>
    </p:spTree>
    <p:extLst>
      <p:ext uri="{BB962C8B-B14F-4D97-AF65-F5344CB8AC3E}">
        <p14:creationId xmlns:p14="http://schemas.microsoft.com/office/powerpoint/2010/main" val="1887200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BE2E-75B5-47EB-B66A-50AEF9D01FFB}"/>
              </a:ext>
            </a:extLst>
          </p:cNvPr>
          <p:cNvSpPr>
            <a:spLocks noGrp="1"/>
          </p:cNvSpPr>
          <p:nvPr>
            <p:ph type="title"/>
          </p:nvPr>
        </p:nvSpPr>
        <p:spPr>
          <a:xfrm>
            <a:off x="1115568" y="548640"/>
            <a:ext cx="3477947" cy="1179576"/>
          </a:xfrm>
          <a:ln/>
        </p:spPr>
        <p:style>
          <a:lnRef idx="1">
            <a:schemeClr val="accent3"/>
          </a:lnRef>
          <a:fillRef idx="2">
            <a:schemeClr val="accent3"/>
          </a:fillRef>
          <a:effectRef idx="1">
            <a:schemeClr val="accent3"/>
          </a:effectRef>
          <a:fontRef idx="minor">
            <a:schemeClr val="dk1"/>
          </a:fontRef>
        </p:style>
        <p:txBody>
          <a:bodyPr/>
          <a:lstStyle/>
          <a:p>
            <a:pPr algn="ctr"/>
            <a:r>
              <a:rPr lang="es-EC" sz="3600" i="0" u="none" strike="noStrike" dirty="0" err="1">
                <a:solidFill>
                  <a:srgbClr val="24292E"/>
                </a:solidFill>
                <a:effectLst/>
              </a:rPr>
              <a:t>Node</a:t>
            </a:r>
            <a:r>
              <a:rPr lang="es-EC" sz="3600" i="0" u="none" strike="noStrike" dirty="0">
                <a:solidFill>
                  <a:srgbClr val="24292E"/>
                </a:solidFill>
                <a:effectLst/>
              </a:rPr>
              <a:t>-RED</a:t>
            </a:r>
            <a:endParaRPr lang="es-EC" dirty="0"/>
          </a:p>
        </p:txBody>
      </p:sp>
      <p:sp>
        <p:nvSpPr>
          <p:cNvPr id="3" name="Marcador de contenido 2">
            <a:extLst>
              <a:ext uri="{FF2B5EF4-FFF2-40B4-BE49-F238E27FC236}">
                <a16:creationId xmlns:a16="http://schemas.microsoft.com/office/drawing/2014/main" id="{7D111B29-6E55-4890-8EAF-5D94E5CD9A6C}"/>
              </a:ext>
            </a:extLst>
          </p:cNvPr>
          <p:cNvSpPr>
            <a:spLocks noGrp="1"/>
          </p:cNvSpPr>
          <p:nvPr>
            <p:ph idx="1"/>
          </p:nvPr>
        </p:nvSpPr>
        <p:spPr>
          <a:xfrm>
            <a:off x="323651" y="1976437"/>
            <a:ext cx="4667897" cy="4037088"/>
          </a:xfrm>
        </p:spPr>
        <p:style>
          <a:lnRef idx="2">
            <a:schemeClr val="accent3"/>
          </a:lnRef>
          <a:fillRef idx="1">
            <a:schemeClr val="lt1"/>
          </a:fillRef>
          <a:effectRef idx="0">
            <a:schemeClr val="accent3"/>
          </a:effectRef>
          <a:fontRef idx="minor">
            <a:schemeClr val="dk1"/>
          </a:fontRef>
        </p:style>
        <p:txBody>
          <a:bodyPr>
            <a:normAutofit/>
          </a:bodyPr>
          <a:lstStyle/>
          <a:p>
            <a:pPr algn="just" rtl="0">
              <a:spcBef>
                <a:spcPts val="0"/>
              </a:spcBef>
              <a:spcAft>
                <a:spcPts val="0"/>
              </a:spcAft>
            </a:pPr>
            <a:r>
              <a:rPr lang="es-ES" sz="1800" i="0" u="none" strike="noStrike" dirty="0">
                <a:solidFill>
                  <a:srgbClr val="24292E"/>
                </a:solidFill>
                <a:effectLst/>
                <a:latin typeface="Arial" panose="020B0604020202020204" pitchFamily="34" charset="0"/>
              </a:rPr>
              <a:t>Es una herramienta de programación para conectar dispositivos de hardware, API y servicios en línea de formas nuevas e interesantes.</a:t>
            </a:r>
            <a:endParaRPr lang="es-ES" dirty="0">
              <a:effectLst/>
            </a:endParaRPr>
          </a:p>
          <a:p>
            <a:pPr marL="0" indent="0" algn="just" rtl="0">
              <a:spcBef>
                <a:spcPts val="0"/>
              </a:spcBef>
              <a:spcAft>
                <a:spcPts val="0"/>
              </a:spcAft>
              <a:buNone/>
            </a:pPr>
            <a:endParaRPr lang="es-ES" dirty="0">
              <a:effectLst/>
            </a:endParaRPr>
          </a:p>
          <a:p>
            <a:pPr algn="just" rtl="0">
              <a:spcBef>
                <a:spcPts val="0"/>
              </a:spcBef>
              <a:spcAft>
                <a:spcPts val="1200"/>
              </a:spcAft>
            </a:pPr>
            <a:r>
              <a:rPr lang="es-ES" sz="1800" i="0" u="none" strike="noStrike" dirty="0">
                <a:solidFill>
                  <a:srgbClr val="24292E"/>
                </a:solidFill>
                <a:effectLst/>
                <a:latin typeface="Arial" panose="020B0604020202020204" pitchFamily="34" charset="0"/>
              </a:rPr>
              <a:t>Proporciona un editor basado en navegador que facilita la conexión de flujos utilizando la amplia gama de nodos en la paleta que se pueden implementar en su tiempo de ejecución con un solo clic.</a:t>
            </a:r>
            <a:endParaRPr lang="es-ES" dirty="0">
              <a:effectLst/>
            </a:endParaRPr>
          </a:p>
        </p:txBody>
      </p:sp>
      <p:pic>
        <p:nvPicPr>
          <p:cNvPr id="1026" name="Picture 2" descr="How to deploy a Node-Red environment on a GCP instance | B105 lab">
            <a:extLst>
              <a:ext uri="{FF2B5EF4-FFF2-40B4-BE49-F238E27FC236}">
                <a16:creationId xmlns:a16="http://schemas.microsoft.com/office/drawing/2014/main" id="{EDF5443F-72E8-4AB0-925B-115CFFD3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636" y="220532"/>
            <a:ext cx="4779982" cy="2530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028" name="Picture 4" descr="Node-RED | Aprendiendo Arduino">
            <a:extLst>
              <a:ext uri="{FF2B5EF4-FFF2-40B4-BE49-F238E27FC236}">
                <a16:creationId xmlns:a16="http://schemas.microsoft.com/office/drawing/2014/main" id="{EF7FDF93-7B6A-419F-8B3B-6E4DC4DD3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945" y="3429000"/>
            <a:ext cx="4022911" cy="3084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49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52D502-7007-489C-9B1C-429B1661BC69}"/>
              </a:ext>
            </a:extLst>
          </p:cNvPr>
          <p:cNvSpPr>
            <a:spLocks noGrp="1"/>
          </p:cNvSpPr>
          <p:nvPr>
            <p:ph type="title"/>
          </p:nvPr>
        </p:nvSpPr>
        <p:spPr>
          <a:xfrm>
            <a:off x="1115568" y="548640"/>
            <a:ext cx="3729971" cy="1179576"/>
          </a:xfrm>
        </p:spPr>
        <p:style>
          <a:lnRef idx="1">
            <a:schemeClr val="accent3"/>
          </a:lnRef>
          <a:fillRef idx="2">
            <a:schemeClr val="accent3"/>
          </a:fillRef>
          <a:effectRef idx="1">
            <a:schemeClr val="accent3"/>
          </a:effectRef>
          <a:fontRef idx="minor">
            <a:schemeClr val="dk1"/>
          </a:fontRef>
        </p:style>
        <p:txBody>
          <a:bodyPr/>
          <a:lstStyle/>
          <a:p>
            <a:r>
              <a:rPr lang="es-EC" dirty="0"/>
              <a:t>Características </a:t>
            </a:r>
          </a:p>
        </p:txBody>
      </p:sp>
      <p:sp>
        <p:nvSpPr>
          <p:cNvPr id="3" name="Marcador de contenido 2">
            <a:extLst>
              <a:ext uri="{FF2B5EF4-FFF2-40B4-BE49-F238E27FC236}">
                <a16:creationId xmlns:a16="http://schemas.microsoft.com/office/drawing/2014/main" id="{38BB482D-C4AE-415A-9D7F-2B638746EFA5}"/>
              </a:ext>
            </a:extLst>
          </p:cNvPr>
          <p:cNvSpPr>
            <a:spLocks noGrp="1"/>
          </p:cNvSpPr>
          <p:nvPr>
            <p:ph idx="1"/>
          </p:nvPr>
        </p:nvSpPr>
        <p:spPr>
          <a:xfrm>
            <a:off x="168895" y="2134586"/>
            <a:ext cx="3682343" cy="2861905"/>
          </a:xfrm>
        </p:spPr>
        <p:style>
          <a:lnRef idx="2">
            <a:schemeClr val="dk1"/>
          </a:lnRef>
          <a:fillRef idx="1">
            <a:schemeClr val="lt1"/>
          </a:fillRef>
          <a:effectRef idx="0">
            <a:schemeClr val="dk1"/>
          </a:effectRef>
          <a:fontRef idx="minor">
            <a:schemeClr val="dk1"/>
          </a:fontRef>
        </p:style>
        <p:txBody>
          <a:bodyPr/>
          <a:lstStyle/>
          <a:p>
            <a:pPr algn="just"/>
            <a:r>
              <a:rPr lang="es-ES" sz="1800" b="1" i="0" u="none" strike="noStrike" dirty="0" err="1">
                <a:solidFill>
                  <a:srgbClr val="24292E"/>
                </a:solidFill>
                <a:effectLst/>
                <a:latin typeface="Arial" panose="020B0604020202020204" pitchFamily="34" charset="0"/>
              </a:rPr>
              <a:t>Node</a:t>
            </a:r>
            <a:r>
              <a:rPr lang="es-ES" sz="1800" b="1" i="0" u="none" strike="noStrike" dirty="0">
                <a:solidFill>
                  <a:srgbClr val="24292E"/>
                </a:solidFill>
                <a:effectLst/>
                <a:latin typeface="Arial" panose="020B0604020202020204" pitchFamily="34" charset="0"/>
              </a:rPr>
              <a:t>-RED proporciona un editor de flujo basado en navegador que facilita la conexión de flujos utilizando la amplia gama de nodos en la paleta. Los flujos se pueden implementar en tiempo de ejecución con un solo clic.</a:t>
            </a:r>
          </a:p>
          <a:p>
            <a:pPr algn="just"/>
            <a:endParaRPr lang="es-EC" dirty="0"/>
          </a:p>
        </p:txBody>
      </p:sp>
      <p:sp>
        <p:nvSpPr>
          <p:cNvPr id="5" name="CuadroTexto 4">
            <a:extLst>
              <a:ext uri="{FF2B5EF4-FFF2-40B4-BE49-F238E27FC236}">
                <a16:creationId xmlns:a16="http://schemas.microsoft.com/office/drawing/2014/main" id="{F01CCA12-1BE1-497F-B133-2756F4F83348}"/>
              </a:ext>
            </a:extLst>
          </p:cNvPr>
          <p:cNvSpPr txBox="1"/>
          <p:nvPr/>
        </p:nvSpPr>
        <p:spPr>
          <a:xfrm>
            <a:off x="168895" y="4996491"/>
            <a:ext cx="3682343"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Las funciones de JavaScript se pueden crear dentro del editor utilizando un editor de texto enriquecido.</a:t>
            </a:r>
            <a:endParaRPr lang="es-EC" dirty="0"/>
          </a:p>
        </p:txBody>
      </p:sp>
      <p:sp>
        <p:nvSpPr>
          <p:cNvPr id="7" name="CuadroTexto 6">
            <a:extLst>
              <a:ext uri="{FF2B5EF4-FFF2-40B4-BE49-F238E27FC236}">
                <a16:creationId xmlns:a16="http://schemas.microsoft.com/office/drawing/2014/main" id="{F024B646-2DF0-4A0B-A465-FC7652E3F31E}"/>
              </a:ext>
            </a:extLst>
          </p:cNvPr>
          <p:cNvSpPr txBox="1"/>
          <p:nvPr/>
        </p:nvSpPr>
        <p:spPr>
          <a:xfrm>
            <a:off x="4845539" y="2134586"/>
            <a:ext cx="349522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Una biblioteca incorporada le permite guardar funciones, plantillas o flujos útiles para su reutilización.</a:t>
            </a:r>
            <a:endParaRPr lang="es-EC" dirty="0"/>
          </a:p>
        </p:txBody>
      </p:sp>
      <p:pic>
        <p:nvPicPr>
          <p:cNvPr id="3074" name="Picture 2" descr="Características de la nube informática | Reporte Digital">
            <a:extLst>
              <a:ext uri="{FF2B5EF4-FFF2-40B4-BE49-F238E27FC236}">
                <a16:creationId xmlns:a16="http://schemas.microsoft.com/office/drawing/2014/main" id="{AB1F2BBD-DDF7-46D0-8BDD-88C50FECB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271" y="0"/>
            <a:ext cx="2619375" cy="1743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Los 4 mejores editores de código para JavaScript - Código OnClick">
            <a:extLst>
              <a:ext uri="{FF2B5EF4-FFF2-40B4-BE49-F238E27FC236}">
                <a16:creationId xmlns:a16="http://schemas.microsoft.com/office/drawing/2014/main" id="{848E358A-3277-47F0-9481-7D758075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041" y="115779"/>
            <a:ext cx="2332975" cy="1749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1F4871CC-B931-424E-A644-BAC6F1DA7A2F}"/>
              </a:ext>
            </a:extLst>
          </p:cNvPr>
          <p:cNvSpPr txBox="1"/>
          <p:nvPr/>
        </p:nvSpPr>
        <p:spPr>
          <a:xfrm>
            <a:off x="4845539" y="3698624"/>
            <a:ext cx="3586498" cy="28623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El tiempo de ejecución ligero se basa en Node.js, aprovechando al máximo su modelo sin bloqueo controlado por eventos. Esto lo hace ideal para ejecutarse en el borde de la red en hardware de bajo costo, como Raspberry Pi, así como en la nube.</a:t>
            </a:r>
            <a:endParaRPr lang="es-EC" dirty="0"/>
          </a:p>
        </p:txBody>
      </p:sp>
      <p:sp>
        <p:nvSpPr>
          <p:cNvPr id="13" name="CuadroTexto 12">
            <a:extLst>
              <a:ext uri="{FF2B5EF4-FFF2-40B4-BE49-F238E27FC236}">
                <a16:creationId xmlns:a16="http://schemas.microsoft.com/office/drawing/2014/main" id="{BA0553E9-3CB6-4A2B-9731-03BA487297B0}"/>
              </a:ext>
            </a:extLst>
          </p:cNvPr>
          <p:cNvSpPr txBox="1"/>
          <p:nvPr/>
        </p:nvSpPr>
        <p:spPr>
          <a:xfrm>
            <a:off x="8821271" y="2161077"/>
            <a:ext cx="3018954" cy="30162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rtl="0">
              <a:spcBef>
                <a:spcPts val="0"/>
              </a:spcBef>
              <a:spcAft>
                <a:spcPts val="1200"/>
              </a:spcAf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Con más de 225,000 módulos en el repositorio de paquetes de </a:t>
            </a:r>
            <a:r>
              <a:rPr lang="es-ES" sz="1800" b="1" i="0" u="none" strike="noStrike" dirty="0" err="1">
                <a:solidFill>
                  <a:srgbClr val="24292E"/>
                </a:solidFill>
                <a:effectLst/>
                <a:latin typeface="Arial" panose="020B0604020202020204" pitchFamily="34" charset="0"/>
              </a:rPr>
              <a:t>Node</a:t>
            </a:r>
            <a:r>
              <a:rPr lang="es-ES" sz="1800" b="1" i="0" u="none" strike="noStrike" dirty="0">
                <a:solidFill>
                  <a:srgbClr val="24292E"/>
                </a:solidFill>
                <a:effectLst/>
                <a:latin typeface="Arial" panose="020B0604020202020204" pitchFamily="34" charset="0"/>
              </a:rPr>
              <a:t>, es fácil extender el rango de nodos de paleta para agregar nuevas capacidades.</a:t>
            </a:r>
            <a:endParaRPr lang="es-ES" b="0" dirty="0">
              <a:effectLst/>
            </a:endParaRPr>
          </a:p>
          <a:p>
            <a:pPr marL="285750" indent="-285750" algn="just">
              <a:buFont typeface="Arial" panose="020B0604020202020204" pitchFamily="34" charset="0"/>
              <a:buChar char="•"/>
            </a:pPr>
            <a:br>
              <a:rPr lang="es-ES" dirty="0"/>
            </a:br>
            <a:endParaRPr lang="es-EC" dirty="0"/>
          </a:p>
        </p:txBody>
      </p:sp>
    </p:spTree>
    <p:extLst>
      <p:ext uri="{BB962C8B-B14F-4D97-AF65-F5344CB8AC3E}">
        <p14:creationId xmlns:p14="http://schemas.microsoft.com/office/powerpoint/2010/main" val="222802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2" name="Picture 12" descr="Fondo abstracto acuarela | Vector Gratis">
            <a:extLst>
              <a:ext uri="{FF2B5EF4-FFF2-40B4-BE49-F238E27FC236}">
                <a16:creationId xmlns:a16="http://schemas.microsoft.com/office/drawing/2014/main" id="{43A893E5-C59D-483B-80D7-3E4AC091C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F98FCF9-65BC-428A-B08E-6F2CC0BB4186}"/>
              </a:ext>
            </a:extLst>
          </p:cNvPr>
          <p:cNvSpPr txBox="1"/>
          <p:nvPr/>
        </p:nvSpPr>
        <p:spPr>
          <a:xfrm>
            <a:off x="1024667" y="276168"/>
            <a:ext cx="2869601" cy="2031325"/>
          </a:xfrm>
          <a:prstGeom prst="rect">
            <a:avLst/>
          </a:prstGeom>
          <a:noFill/>
        </p:spPr>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Los flujos creados en </a:t>
            </a:r>
            <a:r>
              <a:rPr lang="es-ES" sz="1800" b="1" i="0" u="none" strike="noStrike" dirty="0" err="1">
                <a:solidFill>
                  <a:srgbClr val="24292E"/>
                </a:solidFill>
                <a:effectLst/>
                <a:latin typeface="Arial" panose="020B0604020202020204" pitchFamily="34" charset="0"/>
              </a:rPr>
              <a:t>Node</a:t>
            </a:r>
            <a:r>
              <a:rPr lang="es-ES" sz="1800" b="1" i="0" u="none" strike="noStrike" dirty="0">
                <a:solidFill>
                  <a:srgbClr val="24292E"/>
                </a:solidFill>
                <a:effectLst/>
                <a:latin typeface="Arial" panose="020B0604020202020204" pitchFamily="34" charset="0"/>
              </a:rPr>
              <a:t>-RED se almacenan utilizando JSON, que se puede importar y exportar fácilmente para compartir con otros.</a:t>
            </a:r>
            <a:endParaRPr lang="es-EC" dirty="0"/>
          </a:p>
        </p:txBody>
      </p:sp>
      <p:sp>
        <p:nvSpPr>
          <p:cNvPr id="7" name="CuadroTexto 6">
            <a:extLst>
              <a:ext uri="{FF2B5EF4-FFF2-40B4-BE49-F238E27FC236}">
                <a16:creationId xmlns:a16="http://schemas.microsoft.com/office/drawing/2014/main" id="{860D7FA1-D303-47DC-9900-A5AA922079BE}"/>
              </a:ext>
            </a:extLst>
          </p:cNvPr>
          <p:cNvSpPr txBox="1"/>
          <p:nvPr/>
        </p:nvSpPr>
        <p:spPr>
          <a:xfrm>
            <a:off x="1024667" y="2307493"/>
            <a:ext cx="2869601" cy="1477328"/>
          </a:xfrm>
          <a:prstGeom prst="rect">
            <a:avLst/>
          </a:prstGeom>
          <a:noFill/>
        </p:spPr>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Una biblioteca de flujo en línea le permite compartir sus mejores flujos con el mundo.</a:t>
            </a:r>
            <a:endParaRPr lang="es-EC" dirty="0"/>
          </a:p>
        </p:txBody>
      </p:sp>
      <p:pic>
        <p:nvPicPr>
          <p:cNvPr id="5122" name="Picture 2" descr="AJAX">
            <a:extLst>
              <a:ext uri="{FF2B5EF4-FFF2-40B4-BE49-F238E27FC236}">
                <a16:creationId xmlns:a16="http://schemas.microsoft.com/office/drawing/2014/main" id="{614866F3-8303-4CCE-BBFA-E8ABE8899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614" y="3875755"/>
            <a:ext cx="1141654" cy="1141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5124" name="Picture 4" descr="JavaScript">
            <a:extLst>
              <a:ext uri="{FF2B5EF4-FFF2-40B4-BE49-F238E27FC236}">
                <a16:creationId xmlns:a16="http://schemas.microsoft.com/office/drawing/2014/main" id="{A2A5F4BA-A520-485B-B08E-49C42C70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981" y="3993416"/>
            <a:ext cx="906331" cy="906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5126" name="Picture 6" descr="Resultado de imagen para HTML">
            <a:extLst>
              <a:ext uri="{FF2B5EF4-FFF2-40B4-BE49-F238E27FC236}">
                <a16:creationId xmlns:a16="http://schemas.microsoft.com/office/drawing/2014/main" id="{F843D6E9-509B-495B-9DB2-E07B146DCE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614" y="5108343"/>
            <a:ext cx="1334361" cy="1477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8" name="AutoShape 8" descr="JSON - Wikipedia, la enciclopedia libre">
            <a:extLst>
              <a:ext uri="{FF2B5EF4-FFF2-40B4-BE49-F238E27FC236}">
                <a16:creationId xmlns:a16="http://schemas.microsoft.com/office/drawing/2014/main" id="{F4271395-2EDA-4BB5-BF02-18C9E67290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9" name="Imagen 8">
            <a:extLst>
              <a:ext uri="{FF2B5EF4-FFF2-40B4-BE49-F238E27FC236}">
                <a16:creationId xmlns:a16="http://schemas.microsoft.com/office/drawing/2014/main" id="{E15DCCC8-0F5B-4863-A1B3-784A4850C718}"/>
              </a:ext>
            </a:extLst>
          </p:cNvPr>
          <p:cNvPicPr>
            <a:picLocks noChangeAspect="1"/>
          </p:cNvPicPr>
          <p:nvPr/>
        </p:nvPicPr>
        <p:blipFill>
          <a:blip r:embed="rId6"/>
          <a:stretch>
            <a:fillRect/>
          </a:stretch>
        </p:blipFill>
        <p:spPr>
          <a:xfrm>
            <a:off x="1241387" y="5245319"/>
            <a:ext cx="1141654" cy="1141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CuadroTexto 13">
            <a:extLst>
              <a:ext uri="{FF2B5EF4-FFF2-40B4-BE49-F238E27FC236}">
                <a16:creationId xmlns:a16="http://schemas.microsoft.com/office/drawing/2014/main" id="{187B066F-F940-4A54-9AA5-018AA712DA18}"/>
              </a:ext>
            </a:extLst>
          </p:cNvPr>
          <p:cNvSpPr txBox="1"/>
          <p:nvPr/>
        </p:nvSpPr>
        <p:spPr>
          <a:xfrm>
            <a:off x="6723083" y="95032"/>
            <a:ext cx="2546872"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EC" sz="4800" i="0" u="none" strike="noStrike" dirty="0">
                <a:solidFill>
                  <a:srgbClr val="24292E"/>
                </a:solidFill>
                <a:effectLst/>
              </a:rPr>
              <a:t>Nodos</a:t>
            </a:r>
            <a:endParaRPr lang="es-EC" sz="4800" dirty="0"/>
          </a:p>
        </p:txBody>
      </p:sp>
      <p:sp>
        <p:nvSpPr>
          <p:cNvPr id="16" name="CuadroTexto 15">
            <a:extLst>
              <a:ext uri="{FF2B5EF4-FFF2-40B4-BE49-F238E27FC236}">
                <a16:creationId xmlns:a16="http://schemas.microsoft.com/office/drawing/2014/main" id="{3E25C995-691C-43E0-A841-D14FB7A1B2EE}"/>
              </a:ext>
            </a:extLst>
          </p:cNvPr>
          <p:cNvSpPr txBox="1"/>
          <p:nvPr/>
        </p:nvSpPr>
        <p:spPr>
          <a:xfrm>
            <a:off x="6626264" y="996067"/>
            <a:ext cx="4784464" cy="2308324"/>
          </a:xfrm>
          <a:prstGeom prst="rect">
            <a:avLst/>
          </a:prstGeom>
          <a:noFill/>
        </p:spPr>
        <p:txBody>
          <a:bodyPr wrap="square">
            <a:spAutoFit/>
          </a:bodyPr>
          <a:lstStyle/>
          <a:p>
            <a:pPr algn="just"/>
            <a:r>
              <a:rPr lang="es-ES" sz="1800" b="1" i="0" u="none" strike="noStrike" dirty="0" err="1">
                <a:solidFill>
                  <a:srgbClr val="24292E"/>
                </a:solidFill>
                <a:effectLst/>
                <a:latin typeface="Arial" panose="020B0604020202020204" pitchFamily="34" charset="0"/>
              </a:rPr>
              <a:t>Node</a:t>
            </a:r>
            <a:r>
              <a:rPr lang="es-ES" sz="1800" b="1" i="0" u="none" strike="noStrike" dirty="0">
                <a:solidFill>
                  <a:srgbClr val="24292E"/>
                </a:solidFill>
                <a:effectLst/>
                <a:latin typeface="Arial" panose="020B0604020202020204" pitchFamily="34" charset="0"/>
              </a:rPr>
              <a:t> RED al ser una herramienta de programación visual nos despliega una barra donde podemos encontrar diversos tipos de nodos, los cuales podemos conectarlos para poder hacer nuestro programa, recalcando que cada nodo cumple una función en específico. Entre estos están los nodos:</a:t>
            </a:r>
            <a:endParaRPr lang="es-EC" dirty="0"/>
          </a:p>
        </p:txBody>
      </p:sp>
      <p:pic>
        <p:nvPicPr>
          <p:cNvPr id="5130" name="Picture 10" descr="Nodos básicos en node red | Código Electrónica">
            <a:extLst>
              <a:ext uri="{FF2B5EF4-FFF2-40B4-BE49-F238E27FC236}">
                <a16:creationId xmlns:a16="http://schemas.microsoft.com/office/drawing/2014/main" id="{B213EED7-A9E8-42E5-94B3-3F73D4F667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9" y="3429000"/>
            <a:ext cx="3475166" cy="2603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24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Diseño colorido de fondo acuarela | Vector Gratis">
            <a:extLst>
              <a:ext uri="{FF2B5EF4-FFF2-40B4-BE49-F238E27FC236}">
                <a16:creationId xmlns:a16="http://schemas.microsoft.com/office/drawing/2014/main" id="{FEF948F7-E5EA-48CE-9492-0F40B662B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685"/>
            <a:ext cx="12192000" cy="689372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D5E5B6C-E9F4-4DAE-8CA5-019FB1B22BD5}"/>
              </a:ext>
            </a:extLst>
          </p:cNvPr>
          <p:cNvSpPr>
            <a:spLocks noGrp="1"/>
          </p:cNvSpPr>
          <p:nvPr>
            <p:ph type="title"/>
          </p:nvPr>
        </p:nvSpPr>
        <p:spPr>
          <a:xfrm>
            <a:off x="566235" y="115565"/>
            <a:ext cx="3683036" cy="1179576"/>
          </a:xfrm>
        </p:spPr>
        <p:txBody>
          <a:bodyPr/>
          <a:lstStyle/>
          <a:p>
            <a:r>
              <a:rPr lang="es-EC" dirty="0"/>
              <a:t>Python</a:t>
            </a:r>
          </a:p>
        </p:txBody>
      </p:sp>
      <p:sp>
        <p:nvSpPr>
          <p:cNvPr id="5" name="CuadroTexto 4">
            <a:extLst>
              <a:ext uri="{FF2B5EF4-FFF2-40B4-BE49-F238E27FC236}">
                <a16:creationId xmlns:a16="http://schemas.microsoft.com/office/drawing/2014/main" id="{12F238B2-33D9-48D0-82EE-689F040291DA}"/>
              </a:ext>
            </a:extLst>
          </p:cNvPr>
          <p:cNvSpPr txBox="1"/>
          <p:nvPr/>
        </p:nvSpPr>
        <p:spPr>
          <a:xfrm>
            <a:off x="150607" y="2004556"/>
            <a:ext cx="5378823" cy="3139321"/>
          </a:xfrm>
          <a:prstGeom prst="rect">
            <a:avLst/>
          </a:prstGeom>
          <a:noFill/>
        </p:spPr>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Python fue creado a finales de los ochenta por Guido van Rossum en el Centro para las Matemáticas y la Informática (CWI, </a:t>
            </a:r>
            <a:r>
              <a:rPr lang="es-ES" sz="1800" b="1" i="0" u="none" strike="noStrike" dirty="0" err="1">
                <a:solidFill>
                  <a:srgbClr val="24292E"/>
                </a:solidFill>
                <a:effectLst/>
                <a:latin typeface="Arial" panose="020B0604020202020204" pitchFamily="34" charset="0"/>
              </a:rPr>
              <a:t>Centrum</a:t>
            </a:r>
            <a:r>
              <a:rPr lang="es-ES" sz="1800" b="1" i="0" u="none" strike="noStrike" dirty="0">
                <a:solidFill>
                  <a:srgbClr val="24292E"/>
                </a:solidFill>
                <a:effectLst/>
                <a:latin typeface="Arial" panose="020B0604020202020204" pitchFamily="34" charset="0"/>
              </a:rPr>
              <a:t> </a:t>
            </a:r>
            <a:r>
              <a:rPr lang="es-ES" sz="1800" b="1" i="0" u="none" strike="noStrike" dirty="0" err="1">
                <a:solidFill>
                  <a:srgbClr val="24292E"/>
                </a:solidFill>
                <a:effectLst/>
                <a:latin typeface="Arial" panose="020B0604020202020204" pitchFamily="34" charset="0"/>
              </a:rPr>
              <a:t>Wiskunde</a:t>
            </a:r>
            <a:r>
              <a:rPr lang="es-ES" sz="1800" b="1" i="0" u="none" strike="noStrike" dirty="0">
                <a:solidFill>
                  <a:srgbClr val="24292E"/>
                </a:solidFill>
                <a:effectLst/>
                <a:latin typeface="Arial" panose="020B0604020202020204" pitchFamily="34" charset="0"/>
              </a:rPr>
              <a:t> &amp; </a:t>
            </a:r>
            <a:r>
              <a:rPr lang="es-ES" sz="1800" b="1" i="0" u="none" strike="noStrike" dirty="0" err="1">
                <a:solidFill>
                  <a:srgbClr val="24292E"/>
                </a:solidFill>
                <a:effectLst/>
                <a:latin typeface="Arial" panose="020B0604020202020204" pitchFamily="34" charset="0"/>
              </a:rPr>
              <a:t>Informatica</a:t>
            </a:r>
            <a:r>
              <a:rPr lang="es-ES" sz="1800" b="1" i="0" u="none" strike="noStrike" dirty="0">
                <a:solidFill>
                  <a:srgbClr val="24292E"/>
                </a:solidFill>
                <a:effectLst/>
                <a:latin typeface="Arial" panose="020B0604020202020204" pitchFamily="34" charset="0"/>
              </a:rPr>
              <a:t>), en los Países Bajos, como un sucesor del lenguaje de programación ABC, capaz de manejar excepciones e interactuar con el sistema operativo </a:t>
            </a:r>
            <a:r>
              <a:rPr lang="es-ES" sz="1800" b="1" i="0" u="none" strike="noStrike" dirty="0" err="1">
                <a:solidFill>
                  <a:srgbClr val="24292E"/>
                </a:solidFill>
                <a:effectLst/>
                <a:latin typeface="Arial" panose="020B0604020202020204" pitchFamily="34" charset="0"/>
              </a:rPr>
              <a:t>Amoeba</a:t>
            </a:r>
            <a:r>
              <a:rPr lang="es-ES" sz="1800" b="1" i="0" u="none" strike="noStrike" dirty="0">
                <a:solidFill>
                  <a:srgbClr val="24292E"/>
                </a:solidFill>
                <a:effectLst/>
                <a:latin typeface="Arial" panose="020B0604020202020204" pitchFamily="34" charset="0"/>
              </a:rPr>
              <a:t>. El nombre del lenguaje proviene de la afición de un grupo británico de comediantes conocidos como Monty Python. (Python, </a:t>
            </a:r>
            <a:r>
              <a:rPr lang="es-ES" sz="1800" b="1" i="0" u="none" strike="noStrike" dirty="0" err="1">
                <a:solidFill>
                  <a:srgbClr val="24292E"/>
                </a:solidFill>
                <a:effectLst/>
                <a:latin typeface="Arial" panose="020B0604020202020204" pitchFamily="34" charset="0"/>
              </a:rPr>
              <a:t>n.d</a:t>
            </a:r>
            <a:r>
              <a:rPr lang="es-ES" sz="1800" b="1" i="0" u="none" strike="noStrike" dirty="0">
                <a:solidFill>
                  <a:srgbClr val="24292E"/>
                </a:solidFill>
                <a:effectLst/>
                <a:latin typeface="Arial" panose="020B0604020202020204" pitchFamily="34" charset="0"/>
              </a:rPr>
              <a:t>.)</a:t>
            </a:r>
            <a:endParaRPr lang="es-EC" dirty="0"/>
          </a:p>
        </p:txBody>
      </p:sp>
      <p:sp>
        <p:nvSpPr>
          <p:cNvPr id="7" name="CuadroTexto 6">
            <a:extLst>
              <a:ext uri="{FF2B5EF4-FFF2-40B4-BE49-F238E27FC236}">
                <a16:creationId xmlns:a16="http://schemas.microsoft.com/office/drawing/2014/main" id="{0D619706-4F4C-4C03-A370-4544CD719CBB}"/>
              </a:ext>
            </a:extLst>
          </p:cNvPr>
          <p:cNvSpPr txBox="1"/>
          <p:nvPr/>
        </p:nvSpPr>
        <p:spPr>
          <a:xfrm>
            <a:off x="5529430" y="2136338"/>
            <a:ext cx="4604274" cy="2308324"/>
          </a:xfrm>
          <a:prstGeom prst="rect">
            <a:avLst/>
          </a:prstGeom>
          <a:noFill/>
        </p:spPr>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Python es un lenguaje de programación interpretado el cual hace hincapié en la legibilidad de su código. Se trata de un lenguaje de programación multiparadigma, ya que soporta orientación a objetos, programación imperativa y, en menor medida, programación funcional.</a:t>
            </a:r>
            <a:endParaRPr lang="es-EC" dirty="0"/>
          </a:p>
        </p:txBody>
      </p:sp>
      <p:pic>
        <p:nvPicPr>
          <p:cNvPr id="6146" name="Picture 2">
            <a:extLst>
              <a:ext uri="{FF2B5EF4-FFF2-40B4-BE49-F238E27FC236}">
                <a16:creationId xmlns:a16="http://schemas.microsoft.com/office/drawing/2014/main" id="{24811AFF-5F13-4A94-9816-BBE98AA73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8979" y="185569"/>
            <a:ext cx="1950769" cy="1950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6148" name="Picture 4" descr="02.- Curso de Python 3.x. Python orientado a objetos. - YouTube">
            <a:extLst>
              <a:ext uri="{FF2B5EF4-FFF2-40B4-BE49-F238E27FC236}">
                <a16:creationId xmlns:a16="http://schemas.microsoft.com/office/drawing/2014/main" id="{E49E4E27-AD7F-431F-8CB3-D88D4F1E2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2936" y="4571326"/>
            <a:ext cx="3338456" cy="1877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45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Fondo Abstracto Azul Y Verde Con El Espacio De La Copia ...">
            <a:extLst>
              <a:ext uri="{FF2B5EF4-FFF2-40B4-BE49-F238E27FC236}">
                <a16:creationId xmlns:a16="http://schemas.microsoft.com/office/drawing/2014/main" id="{F40F6E78-5798-4659-8433-7E07ACDD0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06"/>
            <a:ext cx="12192001" cy="688775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20471A8-30C0-4F4E-A746-44AC50CEA410}"/>
              </a:ext>
            </a:extLst>
          </p:cNvPr>
          <p:cNvSpPr>
            <a:spLocks noGrp="1"/>
          </p:cNvSpPr>
          <p:nvPr>
            <p:ph type="title"/>
          </p:nvPr>
        </p:nvSpPr>
        <p:spPr>
          <a:xfrm>
            <a:off x="394806" y="97303"/>
            <a:ext cx="10168128" cy="1179576"/>
          </a:xfrm>
        </p:spPr>
        <p:txBody>
          <a:bodyPr/>
          <a:lstStyle/>
          <a:p>
            <a:r>
              <a:rPr lang="es-EC" dirty="0"/>
              <a:t>Pasos para la programación</a:t>
            </a:r>
          </a:p>
        </p:txBody>
      </p:sp>
      <p:sp>
        <p:nvSpPr>
          <p:cNvPr id="5" name="CuadroTexto 4">
            <a:extLst>
              <a:ext uri="{FF2B5EF4-FFF2-40B4-BE49-F238E27FC236}">
                <a16:creationId xmlns:a16="http://schemas.microsoft.com/office/drawing/2014/main" id="{15984BD2-9671-4516-B82F-539A15D47043}"/>
              </a:ext>
            </a:extLst>
          </p:cNvPr>
          <p:cNvSpPr txBox="1"/>
          <p:nvPr/>
        </p:nvSpPr>
        <p:spPr>
          <a:xfrm>
            <a:off x="206726" y="1473735"/>
            <a:ext cx="4225424" cy="3970318"/>
          </a:xfrm>
          <a:prstGeom prst="rect">
            <a:avLst/>
          </a:prstGeom>
          <a:noFill/>
        </p:spPr>
        <p:txBody>
          <a:bodyPr wrap="square">
            <a:spAutoFit/>
          </a:bodyPr>
          <a:lstStyle/>
          <a:p>
            <a:pPr marL="285750" indent="-285750" algn="just">
              <a:buFont typeface="Arial" panose="020B0604020202020204" pitchFamily="34" charset="0"/>
              <a:buChar char="•"/>
            </a:pPr>
            <a:r>
              <a:rPr lang="es-ES" sz="1800" i="0" u="none" strike="noStrike" dirty="0">
                <a:solidFill>
                  <a:srgbClr val="24292E"/>
                </a:solidFill>
                <a:effectLst/>
                <a:latin typeface="Arial" panose="020B0604020202020204" pitchFamily="34" charset="0"/>
              </a:rPr>
              <a:t>Los pasos para comenzar con Python en la programación de una interfaz de usuario no son terriblemente complejos, pero requiere que el usuario empiece a tomar algunas decisiones. Por su naturaleza como un lenguaje de programación de propósito general con intérpretes disponibles en todos los sistemas operativos comunes, Python tiene que ser bastante agnóstico en cuanto a las opciones que presenta para crear interfaces gráficas de usuario.</a:t>
            </a:r>
            <a:endParaRPr lang="es-EC" dirty="0"/>
          </a:p>
        </p:txBody>
      </p:sp>
      <p:sp>
        <p:nvSpPr>
          <p:cNvPr id="7" name="CuadroTexto 6">
            <a:extLst>
              <a:ext uri="{FF2B5EF4-FFF2-40B4-BE49-F238E27FC236}">
                <a16:creationId xmlns:a16="http://schemas.microsoft.com/office/drawing/2014/main" id="{F0E9062E-881B-4F51-AF7A-4D2081A021FB}"/>
              </a:ext>
            </a:extLst>
          </p:cNvPr>
          <p:cNvSpPr txBox="1"/>
          <p:nvPr/>
        </p:nvSpPr>
        <p:spPr>
          <a:xfrm>
            <a:off x="5378465" y="1382488"/>
            <a:ext cx="6404026" cy="2739211"/>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800" i="0" u="none" strike="noStrike" dirty="0">
                <a:solidFill>
                  <a:srgbClr val="24292E"/>
                </a:solidFill>
                <a:effectLst/>
                <a:latin typeface="Arial" panose="020B0604020202020204" pitchFamily="34" charset="0"/>
              </a:rPr>
              <a:t>Afortunadamente, hay muchas opciones disponibles para los programadores que buscan crear una manera fácil para que los usuarios interactúen con sus programas. Existen enlaces para varios </a:t>
            </a:r>
            <a:r>
              <a:rPr lang="es-ES" sz="1800" i="0" u="none" strike="noStrike" dirty="0" err="1">
                <a:solidFill>
                  <a:srgbClr val="24292E"/>
                </a:solidFill>
                <a:effectLst/>
                <a:latin typeface="Arial" panose="020B0604020202020204" pitchFamily="34" charset="0"/>
              </a:rPr>
              <a:t>frameworks</a:t>
            </a:r>
            <a:r>
              <a:rPr lang="es-ES" sz="1800" i="0" u="none" strike="noStrike" dirty="0">
                <a:solidFill>
                  <a:srgbClr val="24292E"/>
                </a:solidFill>
                <a:effectLst/>
                <a:latin typeface="Arial" panose="020B0604020202020204" pitchFamily="34" charset="0"/>
              </a:rPr>
              <a:t> de interfaz de usuario en una variedad de plataformas, incluidas las nativas Windows, Mac y Linux, y muchas que funcionan en las tres.</a:t>
            </a:r>
            <a:endParaRPr lang="es-ES" dirty="0">
              <a:effectLst/>
            </a:endParaRPr>
          </a:p>
          <a:p>
            <a:pPr marL="285750" indent="-285750" algn="just">
              <a:buFont typeface="Arial" panose="020B0604020202020204" pitchFamily="34" charset="0"/>
              <a:buChar char="•"/>
            </a:pPr>
            <a:br>
              <a:rPr lang="es-ES" dirty="0"/>
            </a:br>
            <a:endParaRPr lang="es-EC" dirty="0"/>
          </a:p>
        </p:txBody>
      </p:sp>
      <p:sp>
        <p:nvSpPr>
          <p:cNvPr id="9" name="CuadroTexto 8">
            <a:extLst>
              <a:ext uri="{FF2B5EF4-FFF2-40B4-BE49-F238E27FC236}">
                <a16:creationId xmlns:a16="http://schemas.microsoft.com/office/drawing/2014/main" id="{ACDEEB9B-8678-4F07-BD8E-3800706EF671}"/>
              </a:ext>
            </a:extLst>
          </p:cNvPr>
          <p:cNvSpPr txBox="1"/>
          <p:nvPr/>
        </p:nvSpPr>
        <p:spPr>
          <a:xfrm>
            <a:off x="5378465" y="3435573"/>
            <a:ext cx="6404026" cy="3293209"/>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800" i="0" u="none" strike="noStrike" dirty="0">
                <a:solidFill>
                  <a:srgbClr val="24292E"/>
                </a:solidFill>
                <a:effectLst/>
                <a:latin typeface="Arial" panose="020B0604020202020204" pitchFamily="34" charset="0"/>
              </a:rPr>
              <a:t>En este punto, tiene que evaluar bien el hecho de necesitar una interfaz gráfica. Al momento de desarrollar una aplicación, también debe considerar una interfaz web, especialmente si cree que los usuarios puedan querer alojar su aplicación de forma remota, y proyectos como Django, </a:t>
            </a:r>
            <a:r>
              <a:rPr lang="es-ES" sz="1800" i="0" u="none" strike="noStrike" dirty="0" err="1">
                <a:solidFill>
                  <a:srgbClr val="24292E"/>
                </a:solidFill>
                <a:effectLst/>
                <a:latin typeface="Arial" panose="020B0604020202020204" pitchFamily="34" charset="0"/>
              </a:rPr>
              <a:t>Flask</a:t>
            </a:r>
            <a:r>
              <a:rPr lang="es-ES" sz="1800" i="0" u="none" strike="noStrike" dirty="0">
                <a:solidFill>
                  <a:srgbClr val="24292E"/>
                </a:solidFill>
                <a:effectLst/>
                <a:latin typeface="Arial" panose="020B0604020202020204" pitchFamily="34" charset="0"/>
              </a:rPr>
              <a:t> o </a:t>
            </a:r>
            <a:r>
              <a:rPr lang="es-ES" sz="1800" i="0" u="none" strike="noStrike" dirty="0" err="1">
                <a:solidFill>
                  <a:srgbClr val="24292E"/>
                </a:solidFill>
                <a:effectLst/>
                <a:latin typeface="Arial" panose="020B0604020202020204" pitchFamily="34" charset="0"/>
              </a:rPr>
              <a:t>Pyramid</a:t>
            </a:r>
            <a:r>
              <a:rPr lang="es-ES" sz="1800" i="0" u="none" strike="noStrike" dirty="0">
                <a:solidFill>
                  <a:srgbClr val="24292E"/>
                </a:solidFill>
                <a:effectLst/>
                <a:latin typeface="Arial" panose="020B0604020202020204" pitchFamily="34" charset="0"/>
              </a:rPr>
              <a:t> hacen que esto sea sencillo. Incluso puede usar una librería como </a:t>
            </a:r>
            <a:r>
              <a:rPr lang="es-ES" sz="1800" i="0" u="none" strike="noStrike" dirty="0" err="1">
                <a:solidFill>
                  <a:srgbClr val="24292E"/>
                </a:solidFill>
                <a:effectLst/>
                <a:latin typeface="Arial" panose="020B0604020202020204" pitchFamily="34" charset="0"/>
              </a:rPr>
              <a:t>pywebview</a:t>
            </a:r>
            <a:r>
              <a:rPr lang="es-ES" sz="1800" i="0" u="none" strike="noStrike" dirty="0">
                <a:solidFill>
                  <a:srgbClr val="24292E"/>
                </a:solidFill>
                <a:effectLst/>
                <a:latin typeface="Arial" panose="020B0604020202020204" pitchFamily="34" charset="0"/>
              </a:rPr>
              <a:t> para colocar una capa delgada alrededor de una aplicación web en una ventana GUI más nativa.</a:t>
            </a:r>
            <a:endParaRPr lang="es-ES" dirty="0">
              <a:effectLst/>
            </a:endParaRPr>
          </a:p>
          <a:p>
            <a:pPr marL="285750" indent="-285750" algn="just">
              <a:buFont typeface="Arial" panose="020B0604020202020204" pitchFamily="34" charset="0"/>
              <a:buChar char="•"/>
            </a:pPr>
            <a:br>
              <a:rPr lang="es-ES" dirty="0"/>
            </a:br>
            <a:endParaRPr lang="es-EC" dirty="0"/>
          </a:p>
        </p:txBody>
      </p:sp>
    </p:spTree>
    <p:extLst>
      <p:ext uri="{BB962C8B-B14F-4D97-AF65-F5344CB8AC3E}">
        <p14:creationId xmlns:p14="http://schemas.microsoft.com/office/powerpoint/2010/main" val="1639534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2FADFC-6A21-4510-A86D-649CF3BCE30C}"/>
              </a:ext>
            </a:extLst>
          </p:cNvPr>
          <p:cNvSpPr>
            <a:spLocks noGrp="1"/>
          </p:cNvSpPr>
          <p:nvPr>
            <p:ph type="title"/>
          </p:nvPr>
        </p:nvSpPr>
        <p:spPr/>
        <p:txBody>
          <a:bodyPr/>
          <a:lstStyle/>
          <a:p>
            <a:r>
              <a:rPr lang="es-EC" dirty="0"/>
              <a:t>Raspberry Pi </a:t>
            </a:r>
          </a:p>
        </p:txBody>
      </p:sp>
      <p:sp>
        <p:nvSpPr>
          <p:cNvPr id="3" name="Marcador de contenido 2">
            <a:extLst>
              <a:ext uri="{FF2B5EF4-FFF2-40B4-BE49-F238E27FC236}">
                <a16:creationId xmlns:a16="http://schemas.microsoft.com/office/drawing/2014/main" id="{47B01376-F939-4441-9277-921009D14382}"/>
              </a:ext>
            </a:extLst>
          </p:cNvPr>
          <p:cNvSpPr>
            <a:spLocks noGrp="1"/>
          </p:cNvSpPr>
          <p:nvPr>
            <p:ph idx="1"/>
          </p:nvPr>
        </p:nvSpPr>
        <p:spPr>
          <a:xfrm>
            <a:off x="190409" y="2445223"/>
            <a:ext cx="4607500" cy="4084141"/>
          </a:xfrm>
        </p:spPr>
        <p:txBody>
          <a:bodyPr>
            <a:normAutofit/>
          </a:bodyPr>
          <a:lstStyle/>
          <a:p>
            <a:pPr algn="just"/>
            <a:r>
              <a:rPr lang="es-ES" sz="1800" i="0" u="none" strike="noStrike" dirty="0">
                <a:solidFill>
                  <a:srgbClr val="24292E"/>
                </a:solidFill>
                <a:effectLst/>
                <a:latin typeface="Arial" panose="020B0604020202020204" pitchFamily="34" charset="0"/>
              </a:rPr>
              <a:t>Raspberry PI es una placa computadora (SBC) o Pc de placa única, de bajo precio, se podría expresar que es un ordenador de tamaño reducido, del orden de una tarjeta de crédito, desarrollado en el Reino Unido por la Fundación Raspberry PI (Universidad de Cambridge) en 2011, con el objetivo de estimular la enseñanza de la informática en las escuelas, aunque no empezó su comercialización hasta el año 2012. </a:t>
            </a:r>
            <a:r>
              <a:rPr lang="es-EC" sz="1800" i="0" u="none" strike="noStrike" dirty="0">
                <a:solidFill>
                  <a:srgbClr val="24292E"/>
                </a:solidFill>
                <a:effectLst/>
                <a:latin typeface="Arial" panose="020B0604020202020204" pitchFamily="34" charset="0"/>
              </a:rPr>
              <a:t>(</a:t>
            </a:r>
            <a:r>
              <a:rPr lang="es-EC" sz="1800" i="0" u="none" strike="noStrike" dirty="0" err="1">
                <a:solidFill>
                  <a:srgbClr val="24292E"/>
                </a:solidFill>
                <a:effectLst/>
                <a:latin typeface="Arial" panose="020B0604020202020204" pitchFamily="34" charset="0"/>
              </a:rPr>
              <a:t>Yamanoor</a:t>
            </a:r>
            <a:r>
              <a:rPr lang="es-EC" sz="1800" i="0" u="none" strike="noStrike" dirty="0">
                <a:solidFill>
                  <a:srgbClr val="24292E"/>
                </a:solidFill>
                <a:effectLst/>
                <a:latin typeface="Arial" panose="020B0604020202020204" pitchFamily="34" charset="0"/>
              </a:rPr>
              <a:t>, </a:t>
            </a:r>
            <a:r>
              <a:rPr lang="es-EC" sz="1800" i="0" u="none" strike="noStrike" dirty="0" err="1">
                <a:solidFill>
                  <a:srgbClr val="24292E"/>
                </a:solidFill>
                <a:effectLst/>
                <a:latin typeface="Arial" panose="020B0604020202020204" pitchFamily="34" charset="0"/>
              </a:rPr>
              <a:t>Narasimha</a:t>
            </a:r>
            <a:r>
              <a:rPr lang="es-EC" sz="1800" i="0" u="none" strike="noStrike" dirty="0">
                <a:solidFill>
                  <a:srgbClr val="24292E"/>
                </a:solidFill>
                <a:effectLst/>
                <a:latin typeface="Arial" panose="020B0604020202020204" pitchFamily="34" charset="0"/>
              </a:rPr>
              <a:t> </a:t>
            </a:r>
            <a:r>
              <a:rPr lang="es-EC" sz="1800" i="0" u="none" strike="noStrike" dirty="0" err="1">
                <a:solidFill>
                  <a:srgbClr val="24292E"/>
                </a:solidFill>
                <a:effectLst/>
                <a:latin typeface="Arial" panose="020B0604020202020204" pitchFamily="34" charset="0"/>
              </a:rPr>
              <a:t>Saii,Yamanoor</a:t>
            </a:r>
            <a:r>
              <a:rPr lang="es-EC" sz="1800" i="0" u="none" strike="noStrike" dirty="0">
                <a:solidFill>
                  <a:srgbClr val="24292E"/>
                </a:solidFill>
                <a:effectLst/>
                <a:latin typeface="Arial" panose="020B0604020202020204" pitchFamily="34" charset="0"/>
              </a:rPr>
              <a:t>, 2013)</a:t>
            </a:r>
            <a:endParaRPr lang="es-EC" dirty="0"/>
          </a:p>
        </p:txBody>
      </p:sp>
      <p:sp>
        <p:nvSpPr>
          <p:cNvPr id="5" name="CuadroTexto 4">
            <a:extLst>
              <a:ext uri="{FF2B5EF4-FFF2-40B4-BE49-F238E27FC236}">
                <a16:creationId xmlns:a16="http://schemas.microsoft.com/office/drawing/2014/main" id="{67FD6A84-EE0C-48D2-BFEA-89E511F3BF36}"/>
              </a:ext>
            </a:extLst>
          </p:cNvPr>
          <p:cNvSpPr txBox="1"/>
          <p:nvPr/>
        </p:nvSpPr>
        <p:spPr>
          <a:xfrm>
            <a:off x="4797909" y="3944041"/>
            <a:ext cx="7013987" cy="2308324"/>
          </a:xfrm>
          <a:prstGeom prst="rect">
            <a:avLst/>
          </a:prstGeom>
          <a:noFill/>
        </p:spPr>
        <p:txBody>
          <a:bodyPr wrap="square">
            <a:spAutoFit/>
          </a:bodyPr>
          <a:lstStyle/>
          <a:p>
            <a:pPr marL="285750" indent="-285750" algn="just">
              <a:buFont typeface="Arial" panose="020B0604020202020204" pitchFamily="34" charset="0"/>
              <a:buChar char="•"/>
            </a:pPr>
            <a:r>
              <a:rPr lang="es-ES" sz="1800" i="0" u="none" strike="noStrike" dirty="0">
                <a:solidFill>
                  <a:srgbClr val="24292E"/>
                </a:solidFill>
                <a:effectLst/>
                <a:latin typeface="Arial" panose="020B0604020202020204" pitchFamily="34" charset="0"/>
              </a:rPr>
              <a:t>El concepto es el de un ordenador desnudo de todos los accesorios que se pueden eliminar sin que afecte al funcionamiento básico. Está formada por una placa que soporta varios componentes necesarios en un ordenador común y es capaz de comportarse como tal. A la Raspberry Pi la han definido como una maravilla en miniatura, que guarda en su interior un importante poder de cómputo en un tamaño muy reducido.</a:t>
            </a:r>
            <a:r>
              <a:rPr lang="es-EC" sz="1800" i="0" u="none" strike="noStrike" dirty="0">
                <a:solidFill>
                  <a:srgbClr val="24292E"/>
                </a:solidFill>
                <a:effectLst/>
                <a:latin typeface="Arial" panose="020B0604020202020204" pitchFamily="34" charset="0"/>
              </a:rPr>
              <a:t> (</a:t>
            </a:r>
            <a:r>
              <a:rPr lang="es-EC" sz="1800" i="0" u="none" strike="noStrike" dirty="0" err="1">
                <a:solidFill>
                  <a:srgbClr val="24292E"/>
                </a:solidFill>
                <a:effectLst/>
                <a:latin typeface="Arial" panose="020B0604020202020204" pitchFamily="34" charset="0"/>
              </a:rPr>
              <a:t>Yamanoor</a:t>
            </a:r>
            <a:r>
              <a:rPr lang="es-EC" sz="1800" i="0" u="none" strike="noStrike" dirty="0">
                <a:solidFill>
                  <a:srgbClr val="24292E"/>
                </a:solidFill>
                <a:effectLst/>
                <a:latin typeface="Arial" panose="020B0604020202020204" pitchFamily="34" charset="0"/>
              </a:rPr>
              <a:t>, </a:t>
            </a:r>
            <a:r>
              <a:rPr lang="es-EC" sz="1800" i="0" u="none" strike="noStrike" dirty="0" err="1">
                <a:solidFill>
                  <a:srgbClr val="24292E"/>
                </a:solidFill>
                <a:effectLst/>
                <a:latin typeface="Arial" panose="020B0604020202020204" pitchFamily="34" charset="0"/>
              </a:rPr>
              <a:t>Narasimha</a:t>
            </a:r>
            <a:r>
              <a:rPr lang="es-EC" sz="1800" i="0" u="none" strike="noStrike" dirty="0">
                <a:solidFill>
                  <a:srgbClr val="24292E"/>
                </a:solidFill>
                <a:effectLst/>
                <a:latin typeface="Arial" panose="020B0604020202020204" pitchFamily="34" charset="0"/>
              </a:rPr>
              <a:t> </a:t>
            </a:r>
            <a:r>
              <a:rPr lang="es-EC" sz="1800" i="0" u="none" strike="noStrike" dirty="0" err="1">
                <a:solidFill>
                  <a:srgbClr val="24292E"/>
                </a:solidFill>
                <a:effectLst/>
                <a:latin typeface="Arial" panose="020B0604020202020204" pitchFamily="34" charset="0"/>
              </a:rPr>
              <a:t>Saii,Yamanoor</a:t>
            </a:r>
            <a:r>
              <a:rPr lang="es-EC" sz="1800" i="0" u="none" strike="noStrike" dirty="0">
                <a:solidFill>
                  <a:srgbClr val="24292E"/>
                </a:solidFill>
                <a:effectLst/>
                <a:latin typeface="Arial" panose="020B0604020202020204" pitchFamily="34" charset="0"/>
              </a:rPr>
              <a:t>, 2013)</a:t>
            </a:r>
            <a:endParaRPr lang="es-EC" dirty="0"/>
          </a:p>
        </p:txBody>
      </p:sp>
      <p:pic>
        <p:nvPicPr>
          <p:cNvPr id="8194" name="Picture 2" descr="Raspberry Pi 4 lanzada con USB 3.0, 4k, Gigabit Ethernet y hasta ...">
            <a:extLst>
              <a:ext uri="{FF2B5EF4-FFF2-40B4-BE49-F238E27FC236}">
                <a16:creationId xmlns:a16="http://schemas.microsoft.com/office/drawing/2014/main" id="{4D3786D1-5748-467E-9728-82F9581DB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065" y="328636"/>
            <a:ext cx="5283461" cy="3266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10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C56A25-07DE-4174-B1EF-0ECE10E41F47}"/>
              </a:ext>
            </a:extLst>
          </p:cNvPr>
          <p:cNvSpPr>
            <a:spLocks noGrp="1"/>
          </p:cNvSpPr>
          <p:nvPr>
            <p:ph type="title"/>
          </p:nvPr>
        </p:nvSpPr>
        <p:spPr>
          <a:xfrm>
            <a:off x="566928" y="591670"/>
            <a:ext cx="3477947" cy="1011219"/>
          </a:xfrm>
        </p:spPr>
        <p:txBody>
          <a:bodyPr>
            <a:normAutofit fontScale="90000"/>
          </a:bodyPr>
          <a:lstStyle/>
          <a:p>
            <a:r>
              <a:rPr lang="es-EC" dirty="0"/>
              <a:t>Componentes</a:t>
            </a:r>
          </a:p>
        </p:txBody>
      </p:sp>
      <p:sp>
        <p:nvSpPr>
          <p:cNvPr id="3" name="Marcador de contenido 2">
            <a:extLst>
              <a:ext uri="{FF2B5EF4-FFF2-40B4-BE49-F238E27FC236}">
                <a16:creationId xmlns:a16="http://schemas.microsoft.com/office/drawing/2014/main" id="{15CFB5B4-CA24-4F16-902B-E72B3BC0A1DC}"/>
              </a:ext>
            </a:extLst>
          </p:cNvPr>
          <p:cNvSpPr>
            <a:spLocks noGrp="1"/>
          </p:cNvSpPr>
          <p:nvPr>
            <p:ph idx="1"/>
          </p:nvPr>
        </p:nvSpPr>
        <p:spPr>
          <a:xfrm>
            <a:off x="372662" y="1672976"/>
            <a:ext cx="3866477" cy="786535"/>
          </a:xfrm>
        </p:spPr>
        <p:txBody>
          <a:bodyPr>
            <a:normAutofit fontScale="92500" lnSpcReduction="10000"/>
          </a:bodyPr>
          <a:lstStyle/>
          <a:p>
            <a:pPr algn="just"/>
            <a:r>
              <a:rPr lang="es-EC" sz="1600" i="0" u="none" strike="noStrike" dirty="0">
                <a:solidFill>
                  <a:srgbClr val="24292E"/>
                </a:solidFill>
                <a:effectLst/>
                <a:cs typeface="Arial" panose="020B0604020202020204" pitchFamily="34" charset="0"/>
              </a:rPr>
              <a:t>Un Chipset Broadcom BCM2835, que contiene un procesador central (CPU) ARM1176JZF-S a 700 MHz</a:t>
            </a:r>
            <a:endParaRPr lang="es-EC" sz="1600" dirty="0">
              <a:cs typeface="Arial" panose="020B0604020202020204" pitchFamily="34" charset="0"/>
            </a:endParaRPr>
          </a:p>
        </p:txBody>
      </p:sp>
      <p:sp>
        <p:nvSpPr>
          <p:cNvPr id="5" name="CuadroTexto 4">
            <a:extLst>
              <a:ext uri="{FF2B5EF4-FFF2-40B4-BE49-F238E27FC236}">
                <a16:creationId xmlns:a16="http://schemas.microsoft.com/office/drawing/2014/main" id="{799460E8-D8DE-46B8-9AD1-95BACAC3817C}"/>
              </a:ext>
            </a:extLst>
          </p:cNvPr>
          <p:cNvSpPr txBox="1"/>
          <p:nvPr/>
        </p:nvSpPr>
        <p:spPr>
          <a:xfrm>
            <a:off x="372662" y="2505676"/>
            <a:ext cx="3866477" cy="584775"/>
          </a:xfrm>
          <a:prstGeom prst="rect">
            <a:avLst/>
          </a:prstGeom>
          <a:noFill/>
        </p:spPr>
        <p:txBody>
          <a:bodyPr wrap="square">
            <a:spAutoFit/>
          </a:bodyPr>
          <a:lstStyle/>
          <a:p>
            <a:pPr marL="285750" indent="-285750" algn="just">
              <a:buFont typeface="Arial" panose="020B0604020202020204" pitchFamily="34" charset="0"/>
              <a:buChar char="•"/>
            </a:pPr>
            <a:r>
              <a:rPr lang="es-EC" sz="1600" i="0" u="none" strike="noStrike" dirty="0">
                <a:solidFill>
                  <a:srgbClr val="24292E"/>
                </a:solidFill>
                <a:effectLst/>
                <a:cs typeface="Arial" panose="020B0604020202020204" pitchFamily="34" charset="0"/>
              </a:rPr>
              <a:t>Un procesador gráfico (GPU) </a:t>
            </a:r>
            <a:r>
              <a:rPr lang="es-EC" sz="1600" i="0" u="none" strike="noStrike" dirty="0" err="1">
                <a:solidFill>
                  <a:srgbClr val="24292E"/>
                </a:solidFill>
                <a:effectLst/>
                <a:cs typeface="Arial" panose="020B0604020202020204" pitchFamily="34" charset="0"/>
              </a:rPr>
              <a:t>VideoCore</a:t>
            </a:r>
            <a:r>
              <a:rPr lang="es-EC" sz="1600" i="0" u="none" strike="noStrike" dirty="0">
                <a:solidFill>
                  <a:srgbClr val="24292E"/>
                </a:solidFill>
                <a:effectLst/>
                <a:cs typeface="Arial" panose="020B0604020202020204" pitchFamily="34" charset="0"/>
              </a:rPr>
              <a:t> IV</a:t>
            </a:r>
            <a:endParaRPr lang="es-EC" sz="1600" dirty="0">
              <a:cs typeface="Arial" panose="020B0604020202020204" pitchFamily="34" charset="0"/>
            </a:endParaRPr>
          </a:p>
        </p:txBody>
      </p:sp>
      <p:sp>
        <p:nvSpPr>
          <p:cNvPr id="7" name="CuadroTexto 6">
            <a:extLst>
              <a:ext uri="{FF2B5EF4-FFF2-40B4-BE49-F238E27FC236}">
                <a16:creationId xmlns:a16="http://schemas.microsoft.com/office/drawing/2014/main" id="{81231556-2166-47AF-9521-D61D9C45D7E9}"/>
              </a:ext>
            </a:extLst>
          </p:cNvPr>
          <p:cNvSpPr txBox="1"/>
          <p:nvPr/>
        </p:nvSpPr>
        <p:spPr>
          <a:xfrm>
            <a:off x="4598543" y="5351437"/>
            <a:ext cx="3448177" cy="1323439"/>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cs typeface="Arial" panose="020B0604020202020204" pitchFamily="34" charset="0"/>
              </a:rPr>
              <a:t>Un conector de RJ45 conectado a un integrado lan9512 -</a:t>
            </a:r>
            <a:r>
              <a:rPr lang="es-ES" sz="1600" i="0" u="none" strike="noStrike" dirty="0" err="1">
                <a:solidFill>
                  <a:srgbClr val="24292E"/>
                </a:solidFill>
                <a:effectLst/>
                <a:cs typeface="Arial" panose="020B0604020202020204" pitchFamily="34" charset="0"/>
              </a:rPr>
              <a:t>jzx</a:t>
            </a:r>
            <a:r>
              <a:rPr lang="es-ES" sz="1600" i="0" u="none" strike="noStrike" dirty="0">
                <a:solidFill>
                  <a:srgbClr val="24292E"/>
                </a:solidFill>
                <a:effectLst/>
                <a:cs typeface="Arial" panose="020B0604020202020204" pitchFamily="34" charset="0"/>
              </a:rPr>
              <a:t> de SMSC que nos proporciona conectividad a 10/100 Mbps</a:t>
            </a:r>
            <a:br>
              <a:rPr lang="es-ES" sz="1600" dirty="0">
                <a:cs typeface="Arial" panose="020B0604020202020204" pitchFamily="34" charset="0"/>
              </a:rPr>
            </a:br>
            <a:endParaRPr lang="es-EC" sz="1600" dirty="0">
              <a:cs typeface="Arial" panose="020B0604020202020204" pitchFamily="34" charset="0"/>
            </a:endParaRPr>
          </a:p>
        </p:txBody>
      </p:sp>
      <p:sp>
        <p:nvSpPr>
          <p:cNvPr id="9" name="CuadroTexto 8">
            <a:extLst>
              <a:ext uri="{FF2B5EF4-FFF2-40B4-BE49-F238E27FC236}">
                <a16:creationId xmlns:a16="http://schemas.microsoft.com/office/drawing/2014/main" id="{DE2D6258-C4AD-49B3-A2C9-4E101FA25EFA}"/>
              </a:ext>
            </a:extLst>
          </p:cNvPr>
          <p:cNvSpPr txBox="1"/>
          <p:nvPr/>
        </p:nvSpPr>
        <p:spPr>
          <a:xfrm>
            <a:off x="372662" y="3179290"/>
            <a:ext cx="3866477" cy="830997"/>
          </a:xfrm>
          <a:prstGeom prst="rect">
            <a:avLst/>
          </a:prstGeom>
          <a:noFill/>
        </p:spPr>
        <p:txBody>
          <a:bodyPr wrap="square">
            <a:spAutoFit/>
          </a:bodyPr>
          <a:lstStyle/>
          <a:p>
            <a:pPr marL="285750" indent="-285750" algn="just">
              <a:buFont typeface="Arial" panose="020B0604020202020204" pitchFamily="34" charset="0"/>
              <a:buChar char="•"/>
            </a:pPr>
            <a:r>
              <a:rPr lang="es-ES" sz="1600" i="0" u="none" strike="noStrike" dirty="0">
                <a:solidFill>
                  <a:srgbClr val="24292E"/>
                </a:solidFill>
                <a:effectLst/>
                <a:cs typeface="Arial" panose="020B0604020202020204" pitchFamily="34" charset="0"/>
              </a:rPr>
              <a:t>Un módulo de 512 MB de memoria RAM (aunque originalmente al ser lanzado eran 256 MB).</a:t>
            </a:r>
            <a:endParaRPr lang="es-EC" sz="1600" dirty="0">
              <a:cs typeface="Arial" panose="020B0604020202020204" pitchFamily="34" charset="0"/>
            </a:endParaRPr>
          </a:p>
        </p:txBody>
      </p:sp>
      <p:sp>
        <p:nvSpPr>
          <p:cNvPr id="11" name="CuadroTexto 10">
            <a:extLst>
              <a:ext uri="{FF2B5EF4-FFF2-40B4-BE49-F238E27FC236}">
                <a16:creationId xmlns:a16="http://schemas.microsoft.com/office/drawing/2014/main" id="{E68FFCF4-43BE-4D8C-AAF2-04CA1920EA3E}"/>
              </a:ext>
            </a:extLst>
          </p:cNvPr>
          <p:cNvSpPr txBox="1"/>
          <p:nvPr/>
        </p:nvSpPr>
        <p:spPr>
          <a:xfrm>
            <a:off x="4594957" y="2832760"/>
            <a:ext cx="2869601" cy="338554"/>
          </a:xfrm>
          <a:prstGeom prst="rect">
            <a:avLst/>
          </a:prstGeom>
          <a:noFill/>
        </p:spPr>
        <p:txBody>
          <a:bodyPr wrap="square">
            <a:spAutoFit/>
          </a:bodyPr>
          <a:lstStyle/>
          <a:p>
            <a:pPr marL="285750" indent="-285750" algn="just">
              <a:buFont typeface="Arial" panose="020B0604020202020204" pitchFamily="34" charset="0"/>
              <a:buChar char="•"/>
            </a:pPr>
            <a:r>
              <a:rPr lang="es-EC" sz="1600" i="0" u="none" strike="noStrike" dirty="0">
                <a:solidFill>
                  <a:srgbClr val="24292E"/>
                </a:solidFill>
                <a:effectLst/>
                <a:cs typeface="Arial" panose="020B0604020202020204" pitchFamily="34" charset="0"/>
              </a:rPr>
              <a:t>2 buses USB 2.0</a:t>
            </a:r>
            <a:endParaRPr lang="es-EC" sz="1600" dirty="0">
              <a:cs typeface="Arial" panose="020B0604020202020204" pitchFamily="34" charset="0"/>
            </a:endParaRPr>
          </a:p>
        </p:txBody>
      </p:sp>
      <p:sp>
        <p:nvSpPr>
          <p:cNvPr id="13" name="CuadroTexto 12">
            <a:extLst>
              <a:ext uri="{FF2B5EF4-FFF2-40B4-BE49-F238E27FC236}">
                <a16:creationId xmlns:a16="http://schemas.microsoft.com/office/drawing/2014/main" id="{16C2B931-FE29-4CC8-8655-5D9BCDC51951}"/>
              </a:ext>
            </a:extLst>
          </p:cNvPr>
          <p:cNvSpPr txBox="1"/>
          <p:nvPr/>
        </p:nvSpPr>
        <p:spPr>
          <a:xfrm>
            <a:off x="372662" y="5428382"/>
            <a:ext cx="3672213" cy="584775"/>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C" sz="1600" i="0" u="none" strike="noStrike" dirty="0">
                <a:solidFill>
                  <a:srgbClr val="24292E"/>
                </a:solidFill>
                <a:effectLst/>
                <a:cs typeface="Arial" panose="020B0604020202020204" pitchFamily="34" charset="0"/>
              </a:rPr>
              <a:t>Una salida analógica de audio estéreo por Jack de 3.5 </a:t>
            </a:r>
            <a:r>
              <a:rPr lang="es-EC" sz="1600" i="0" u="none" strike="noStrike" dirty="0" err="1">
                <a:solidFill>
                  <a:srgbClr val="24292E"/>
                </a:solidFill>
                <a:effectLst/>
                <a:cs typeface="Arial" panose="020B0604020202020204" pitchFamily="34" charset="0"/>
              </a:rPr>
              <a:t>mm.</a:t>
            </a:r>
            <a:endParaRPr lang="es-EC" sz="1600" dirty="0">
              <a:effectLst/>
              <a:cs typeface="Arial" panose="020B0604020202020204" pitchFamily="34" charset="0"/>
            </a:endParaRPr>
          </a:p>
        </p:txBody>
      </p:sp>
      <p:sp>
        <p:nvSpPr>
          <p:cNvPr id="15" name="CuadroTexto 14">
            <a:extLst>
              <a:ext uri="{FF2B5EF4-FFF2-40B4-BE49-F238E27FC236}">
                <a16:creationId xmlns:a16="http://schemas.microsoft.com/office/drawing/2014/main" id="{7D4128D6-2087-4600-8CFA-B5339B8F6E64}"/>
              </a:ext>
            </a:extLst>
          </p:cNvPr>
          <p:cNvSpPr txBox="1"/>
          <p:nvPr/>
        </p:nvSpPr>
        <p:spPr>
          <a:xfrm>
            <a:off x="372662" y="4012610"/>
            <a:ext cx="3866477" cy="830997"/>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C" sz="1600" i="0" u="none" strike="noStrike" dirty="0">
                <a:solidFill>
                  <a:srgbClr val="24292E"/>
                </a:solidFill>
                <a:effectLst/>
                <a:cs typeface="Arial" panose="020B0604020202020204" pitchFamily="34" charset="0"/>
              </a:rPr>
              <a:t>Salida digital de video + audio HDMI</a:t>
            </a:r>
            <a:br>
              <a:rPr lang="es-EC" sz="1600" dirty="0">
                <a:cs typeface="Arial" panose="020B0604020202020204" pitchFamily="34" charset="0"/>
              </a:rPr>
            </a:br>
            <a:endParaRPr lang="es-EC" sz="1600" dirty="0">
              <a:cs typeface="Arial" panose="020B0604020202020204" pitchFamily="34" charset="0"/>
            </a:endParaRPr>
          </a:p>
        </p:txBody>
      </p:sp>
      <p:sp>
        <p:nvSpPr>
          <p:cNvPr id="17" name="CuadroTexto 16">
            <a:extLst>
              <a:ext uri="{FF2B5EF4-FFF2-40B4-BE49-F238E27FC236}">
                <a16:creationId xmlns:a16="http://schemas.microsoft.com/office/drawing/2014/main" id="{2E65A3B3-386C-4452-8A11-5087B6B9C27D}"/>
              </a:ext>
            </a:extLst>
          </p:cNvPr>
          <p:cNvSpPr txBox="1"/>
          <p:nvPr/>
        </p:nvSpPr>
        <p:spPr>
          <a:xfrm>
            <a:off x="372662" y="4742418"/>
            <a:ext cx="3866477" cy="338554"/>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C" sz="1600" i="0" u="none" strike="noStrike" dirty="0">
                <a:solidFill>
                  <a:srgbClr val="24292E"/>
                </a:solidFill>
                <a:effectLst/>
                <a:cs typeface="Arial" panose="020B0604020202020204" pitchFamily="34" charset="0"/>
              </a:rPr>
              <a:t>Salida analógica de video RCA</a:t>
            </a:r>
            <a:endParaRPr lang="es-EC" sz="1600" dirty="0">
              <a:effectLst/>
              <a:cs typeface="Arial" panose="020B0604020202020204" pitchFamily="34" charset="0"/>
            </a:endParaRPr>
          </a:p>
        </p:txBody>
      </p:sp>
      <p:sp>
        <p:nvSpPr>
          <p:cNvPr id="19" name="CuadroTexto 18">
            <a:extLst>
              <a:ext uri="{FF2B5EF4-FFF2-40B4-BE49-F238E27FC236}">
                <a16:creationId xmlns:a16="http://schemas.microsoft.com/office/drawing/2014/main" id="{6A832743-A300-45DC-A8C1-57C61265B320}"/>
              </a:ext>
            </a:extLst>
          </p:cNvPr>
          <p:cNvSpPr txBox="1"/>
          <p:nvPr/>
        </p:nvSpPr>
        <p:spPr>
          <a:xfrm>
            <a:off x="4594956" y="3323668"/>
            <a:ext cx="2869601" cy="584775"/>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cs typeface="Arial" panose="020B0604020202020204" pitchFamily="34" charset="0"/>
              </a:rPr>
              <a:t>Pines de entrada y salida de propósito general</a:t>
            </a:r>
            <a:endParaRPr lang="es-ES" sz="1600" dirty="0">
              <a:effectLst/>
              <a:cs typeface="Arial" panose="020B0604020202020204" pitchFamily="34" charset="0"/>
            </a:endParaRPr>
          </a:p>
        </p:txBody>
      </p:sp>
      <p:sp>
        <p:nvSpPr>
          <p:cNvPr id="21" name="CuadroTexto 20">
            <a:extLst>
              <a:ext uri="{FF2B5EF4-FFF2-40B4-BE49-F238E27FC236}">
                <a16:creationId xmlns:a16="http://schemas.microsoft.com/office/drawing/2014/main" id="{F3EB6DED-909B-429A-88AA-5E8046E451B0}"/>
              </a:ext>
            </a:extLst>
          </p:cNvPr>
          <p:cNvSpPr txBox="1"/>
          <p:nvPr/>
        </p:nvSpPr>
        <p:spPr>
          <a:xfrm>
            <a:off x="4594957" y="4025240"/>
            <a:ext cx="2974762" cy="584774"/>
          </a:xfrm>
          <a:prstGeom prst="rect">
            <a:avLst/>
          </a:prstGeom>
          <a:noFill/>
        </p:spPr>
        <p:txBody>
          <a:bodyPr wrap="square">
            <a:spAutoFit/>
          </a:bodyPr>
          <a:lstStyle/>
          <a:p>
            <a:pPr marL="285750" indent="-285750" algn="just">
              <a:buFont typeface="Arial" panose="020B0604020202020204" pitchFamily="34" charset="0"/>
              <a:buChar char="•"/>
            </a:pPr>
            <a:r>
              <a:rPr lang="es-EC" sz="1600" i="0" u="none" strike="noStrike" dirty="0">
                <a:solidFill>
                  <a:srgbClr val="24292E"/>
                </a:solidFill>
                <a:effectLst/>
                <a:cs typeface="Arial" panose="020B0604020202020204" pitchFamily="34" charset="0"/>
              </a:rPr>
              <a:t>Conector de alimentación </a:t>
            </a:r>
            <a:r>
              <a:rPr lang="es-EC" sz="1600" i="0" u="none" strike="noStrike" dirty="0" err="1">
                <a:solidFill>
                  <a:srgbClr val="24292E"/>
                </a:solidFill>
                <a:effectLst/>
                <a:cs typeface="Arial" panose="020B0604020202020204" pitchFamily="34" charset="0"/>
              </a:rPr>
              <a:t>microUSB</a:t>
            </a:r>
            <a:endParaRPr lang="es-EC" sz="1600" dirty="0">
              <a:cs typeface="Arial" panose="020B0604020202020204" pitchFamily="34" charset="0"/>
            </a:endParaRPr>
          </a:p>
        </p:txBody>
      </p:sp>
      <p:sp>
        <p:nvSpPr>
          <p:cNvPr id="23" name="CuadroTexto 22">
            <a:extLst>
              <a:ext uri="{FF2B5EF4-FFF2-40B4-BE49-F238E27FC236}">
                <a16:creationId xmlns:a16="http://schemas.microsoft.com/office/drawing/2014/main" id="{231DBE66-52A3-4F3B-A7DE-DE9C2D6A21AE}"/>
              </a:ext>
            </a:extLst>
          </p:cNvPr>
          <p:cNvSpPr txBox="1"/>
          <p:nvPr/>
        </p:nvSpPr>
        <p:spPr>
          <a:xfrm>
            <a:off x="4598543" y="4843607"/>
            <a:ext cx="2974762" cy="338554"/>
          </a:xfrm>
          <a:prstGeom prst="rect">
            <a:avLst/>
          </a:prstGeom>
          <a:noFill/>
        </p:spPr>
        <p:txBody>
          <a:bodyPr wrap="square">
            <a:spAutoFit/>
          </a:bodyPr>
          <a:lstStyle/>
          <a:p>
            <a:pPr marL="285750" indent="-285750" algn="just">
              <a:buFont typeface="Arial" panose="020B0604020202020204" pitchFamily="34" charset="0"/>
              <a:buChar char="•"/>
            </a:pPr>
            <a:r>
              <a:rPr lang="es-EC" sz="1600" i="0" u="none" strike="noStrike" dirty="0">
                <a:solidFill>
                  <a:srgbClr val="24292E"/>
                </a:solidFill>
                <a:effectLst/>
                <a:cs typeface="Arial" panose="020B0604020202020204" pitchFamily="34" charset="0"/>
              </a:rPr>
              <a:t>Lector de tarjetas SD</a:t>
            </a:r>
            <a:endParaRPr lang="es-EC" sz="1600" dirty="0">
              <a:cs typeface="Arial" panose="020B0604020202020204" pitchFamily="34" charset="0"/>
            </a:endParaRPr>
          </a:p>
        </p:txBody>
      </p:sp>
      <p:pic>
        <p:nvPicPr>
          <p:cNvPr id="9218" name="Picture 2" descr="The ThingBox Documentation – Needed components">
            <a:extLst>
              <a:ext uri="{FF2B5EF4-FFF2-40B4-BE49-F238E27FC236}">
                <a16:creationId xmlns:a16="http://schemas.microsoft.com/office/drawing/2014/main" id="{AC7186C3-6817-4D24-9773-7D233C39B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548" y="315377"/>
            <a:ext cx="4675790" cy="2940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071536"/>
      </p:ext>
    </p:extLst>
  </p:cSld>
  <p:clrMapOvr>
    <a:masterClrMapping/>
  </p:clrMapOvr>
</p:sld>
</file>

<file path=ppt/theme/theme1.xml><?xml version="1.0" encoding="utf-8"?>
<a:theme xmlns:a="http://schemas.openxmlformats.org/drawingml/2006/main" name="AccentBoxVTI">
  <a:themeElements>
    <a:clrScheme name="AnalogousFromRegularSeed_2SEEDS">
      <a:dk1>
        <a:srgbClr val="000000"/>
      </a:dk1>
      <a:lt1>
        <a:srgbClr val="FFFFFF"/>
      </a:lt1>
      <a:dk2>
        <a:srgbClr val="243B41"/>
      </a:dk2>
      <a:lt2>
        <a:srgbClr val="E5E5EA"/>
      </a:lt2>
      <a:accent1>
        <a:srgbClr val="A7A537"/>
      </a:accent1>
      <a:accent2>
        <a:srgbClr val="C3904D"/>
      </a:accent2>
      <a:accent3>
        <a:srgbClr val="81AC43"/>
      </a:accent3>
      <a:accent4>
        <a:srgbClr val="3BB1A3"/>
      </a:accent4>
      <a:accent5>
        <a:srgbClr val="4DA1C3"/>
      </a:accent5>
      <a:accent6>
        <a:srgbClr val="4062B3"/>
      </a:accent6>
      <a:hlink>
        <a:srgbClr val="7879D2"/>
      </a:hlink>
      <a:folHlink>
        <a:srgbClr val="828282"/>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616</TotalTime>
  <Words>1219</Words>
  <Application>Microsoft Office PowerPoint</Application>
  <PresentationFormat>Panorámica</PresentationFormat>
  <Paragraphs>64</Paragraphs>
  <Slides>13</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Avenir Next LT Pro</vt:lpstr>
      <vt:lpstr>Calibri</vt:lpstr>
      <vt:lpstr>AccentBoxVTI</vt:lpstr>
      <vt:lpstr>Producto Unidad N°2</vt:lpstr>
      <vt:lpstr>Objetivos</vt:lpstr>
      <vt:lpstr>Node-RED</vt:lpstr>
      <vt:lpstr>Características </vt:lpstr>
      <vt:lpstr>Presentación de PowerPoint</vt:lpstr>
      <vt:lpstr>Python</vt:lpstr>
      <vt:lpstr>Pasos para la programación</vt:lpstr>
      <vt:lpstr>Raspberry Pi </vt:lpstr>
      <vt:lpstr>Componentes</vt:lpstr>
      <vt:lpstr>Los pines GPIO tienen funciones específicas:</vt:lpstr>
      <vt:lpstr>Ejercicio 1</vt:lpstr>
      <vt:lpstr>Ejercicio 2</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Producto Unidad N°2</dc:title>
  <dc:creator>Marlon</dc:creator>
  <cp:lastModifiedBy>Marlon</cp:lastModifiedBy>
  <cp:revision>16</cp:revision>
  <dcterms:created xsi:type="dcterms:W3CDTF">2020-08-03T12:19:12Z</dcterms:created>
  <dcterms:modified xsi:type="dcterms:W3CDTF">2020-08-03T22:35:42Z</dcterms:modified>
</cp:coreProperties>
</file>